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5" r:id="rId6"/>
    <p:sldId id="268" r:id="rId7"/>
    <p:sldId id="266" r:id="rId8"/>
    <p:sldId id="267" r:id="rId9"/>
    <p:sldId id="269" r:id="rId10"/>
    <p:sldId id="271" r:id="rId11"/>
    <p:sldId id="288" r:id="rId12"/>
    <p:sldId id="289" r:id="rId13"/>
    <p:sldId id="272" r:id="rId14"/>
    <p:sldId id="258" r:id="rId15"/>
    <p:sldId id="277" r:id="rId16"/>
    <p:sldId id="259" r:id="rId17"/>
    <p:sldId id="273" r:id="rId18"/>
    <p:sldId id="274" r:id="rId19"/>
    <p:sldId id="275" r:id="rId20"/>
    <p:sldId id="281" r:id="rId21"/>
    <p:sldId id="282" r:id="rId22"/>
    <p:sldId id="286" r:id="rId23"/>
    <p:sldId id="28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F72E4-F2F0-42BB-A843-AC5A5883E0FB}" v="1082" dt="2020-12-14T13:52:50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86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7718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06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279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2331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7867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8896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58951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49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576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821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0490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E97B7-EA58-4606-8AEF-85F667A7621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youtu.be/c3CmbfIzA3Q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961589" y="386755"/>
            <a:ext cx="8486411" cy="3583345"/>
          </a:xfrm>
          <a:prstGeom prst="rect">
            <a:avLst/>
          </a:prstGeom>
          <a:pattFill prst="pct5">
            <a:fgClr>
              <a:srgbClr val="7C97C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779321" y="3970100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5400000">
            <a:off x="1935589" y="1412755"/>
            <a:ext cx="2052000" cy="0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A9AF59-362C-4412-948B-DC2C356DEA69}"/>
              </a:ext>
            </a:extLst>
          </p:cNvPr>
          <p:cNvSpPr/>
          <p:nvPr/>
        </p:nvSpPr>
        <p:spPr>
          <a:xfrm>
            <a:off x="8565297" y="5225187"/>
            <a:ext cx="3056426" cy="171861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7C97C2"/>
                </a:solidFill>
                <a:ea typeface="맑은 고딕"/>
              </a:rPr>
              <a:t>컴퓨터공학 종합설계 </a:t>
            </a:r>
            <a:r>
              <a:rPr lang="en-US" altLang="ko-KR" sz="1200" dirty="0">
                <a:solidFill>
                  <a:srgbClr val="7C97C2"/>
                </a:solidFill>
                <a:ea typeface="맑은 고딕"/>
              </a:rPr>
              <a:t>003</a:t>
            </a:r>
            <a:r>
              <a:rPr lang="ko-KR" altLang="en-US" sz="1200" dirty="0">
                <a:solidFill>
                  <a:srgbClr val="7C97C2"/>
                </a:solidFill>
                <a:ea typeface="맑은 고딕"/>
              </a:rPr>
              <a:t> 8조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7C97C2"/>
                </a:solidFill>
                <a:ea typeface="맑은 고딕"/>
              </a:rPr>
              <a:t>컴퓨터공학과 </a:t>
            </a:r>
            <a:r>
              <a:rPr lang="en-US" altLang="ko-KR" sz="1200" dirty="0">
                <a:solidFill>
                  <a:srgbClr val="7C97C2"/>
                </a:solidFill>
                <a:ea typeface="맑은 고딕"/>
              </a:rPr>
              <a:t>12161532 </a:t>
            </a:r>
            <a:r>
              <a:rPr lang="ko-KR" altLang="en-US" sz="1200" dirty="0" err="1">
                <a:solidFill>
                  <a:srgbClr val="7C97C2"/>
                </a:solidFill>
                <a:ea typeface="맑은 고딕"/>
              </a:rPr>
              <a:t>김난영</a:t>
            </a:r>
            <a:endParaRPr lang="en-US" altLang="ko-KR" sz="1200" dirty="0">
              <a:solidFill>
                <a:srgbClr val="7C97C2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7C97C2"/>
                </a:solidFill>
                <a:ea typeface="맑은 고딕"/>
              </a:rPr>
              <a:t>컴퓨터공학과 </a:t>
            </a:r>
            <a:r>
              <a:rPr lang="en-US" altLang="ko-KR" sz="1200" dirty="0">
                <a:solidFill>
                  <a:srgbClr val="7C97C2"/>
                </a:solidFill>
                <a:ea typeface="맑은 고딕"/>
              </a:rPr>
              <a:t>12161558 </a:t>
            </a:r>
            <a:r>
              <a:rPr lang="ko-KR" altLang="en-US" sz="1200" dirty="0">
                <a:solidFill>
                  <a:srgbClr val="7C97C2"/>
                </a:solidFill>
                <a:ea typeface="맑은 고딕"/>
              </a:rPr>
              <a:t>김혜윤</a:t>
            </a:r>
            <a:endParaRPr lang="en-US" altLang="ko-KR" sz="1200" dirty="0">
              <a:solidFill>
                <a:srgbClr val="7C97C2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7C97C2"/>
                </a:solidFill>
                <a:ea typeface="맑은 고딕"/>
              </a:rPr>
              <a:t>컴퓨터공학과 </a:t>
            </a:r>
            <a:r>
              <a:rPr lang="en-US" altLang="ko-KR" sz="1200" dirty="0">
                <a:solidFill>
                  <a:srgbClr val="7C97C2"/>
                </a:solidFill>
                <a:ea typeface="맑은 고딕"/>
              </a:rPr>
              <a:t>12161633 </a:t>
            </a:r>
            <a:r>
              <a:rPr lang="ko-KR" altLang="en-US" sz="1200" dirty="0">
                <a:solidFill>
                  <a:srgbClr val="7C97C2"/>
                </a:solidFill>
                <a:ea typeface="맑은 고딕"/>
              </a:rPr>
              <a:t>이영주 </a:t>
            </a:r>
            <a:r>
              <a:rPr lang="en-US" altLang="ko-KR" sz="1200" dirty="0">
                <a:solidFill>
                  <a:srgbClr val="7C97C2"/>
                </a:solidFill>
                <a:ea typeface="맑은 고딕"/>
              </a:rPr>
              <a:t>(</a:t>
            </a:r>
            <a:r>
              <a:rPr lang="ko-KR" altLang="en-US" sz="1200" dirty="0">
                <a:solidFill>
                  <a:srgbClr val="7C97C2"/>
                </a:solidFill>
                <a:ea typeface="맑은 고딕"/>
              </a:rPr>
              <a:t>발표자</a:t>
            </a:r>
            <a:r>
              <a:rPr lang="en-US" altLang="ko-KR" sz="1200" dirty="0">
                <a:solidFill>
                  <a:srgbClr val="7C97C2"/>
                </a:solidFill>
                <a:ea typeface="맑은 고딕"/>
              </a:rPr>
              <a:t>)</a:t>
            </a:r>
          </a:p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rgbClr val="7C97C2"/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rgbClr val="7C97C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80392" y="2091225"/>
            <a:ext cx="8769347" cy="20005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8800" b="1" kern="0">
                <a:ln w="12700">
                  <a:solidFill>
                    <a:srgbClr val="7C97C2"/>
                  </a:solidFill>
                </a:ln>
                <a:solidFill>
                  <a:schemeClr val="bg1"/>
                </a:solidFill>
              </a:rPr>
              <a:t>FOR THE BLIND</a:t>
            </a:r>
            <a:endParaRPr lang="en-US" altLang="ko-KR" sz="6600" b="1" kern="0">
              <a:ln w="12700">
                <a:solidFill>
                  <a:srgbClr val="7C97C2"/>
                </a:solidFill>
              </a:ln>
              <a:solidFill>
                <a:schemeClr val="bg1"/>
              </a:solidFill>
            </a:endParaRPr>
          </a:p>
          <a:p>
            <a:pPr lvl="0" latinLnBrk="0">
              <a:defRPr/>
            </a:pPr>
            <a:r>
              <a:rPr lang="ko-KR" altLang="en-US" sz="3600" b="1" kern="0">
                <a:ln w="12700">
                  <a:noFill/>
                </a:ln>
                <a:solidFill>
                  <a:srgbClr val="7C97C2"/>
                </a:solidFill>
              </a:rPr>
              <a:t>시각장애인을 위한 음성 길 안내 </a:t>
            </a:r>
            <a:r>
              <a:rPr lang="en-US" altLang="ko-KR" sz="3600" b="1" kern="0">
                <a:ln w="12700">
                  <a:noFill/>
                </a:ln>
                <a:solidFill>
                  <a:srgbClr val="7C97C2"/>
                </a:solidFill>
              </a:rPr>
              <a:t>APP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077575" y="3970100"/>
            <a:ext cx="36174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A</a:t>
            </a:r>
            <a:r>
              <a:rPr lang="en-US" altLang="ko-KR" sz="900"/>
              <a:t>+</a:t>
            </a:r>
            <a:endParaRPr lang="ko-KR" altLang="en-US" sz="900"/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386755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5400000">
            <a:off x="10162600" y="5590426"/>
            <a:ext cx="2556000" cy="0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7E084B-E616-41E5-B7BD-3EB436C0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67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시스템 구성도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594671" y="1219200"/>
            <a:ext cx="9993750" cy="9525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D3FC76-9A83-408E-AE07-7B7026A6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677F369D-0BB1-4060-94A3-89A85D291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167" y="1417889"/>
            <a:ext cx="9835661" cy="505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기능 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- </a:t>
            </a:r>
            <a:r>
              <a:rPr lang="ko-KR" altLang="en-US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제공 서비스 </a:t>
            </a:r>
            <a:endParaRPr lang="en-US" altLang="ko-KR" sz="24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900" kern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680720" y="1228726"/>
            <a:ext cx="9907701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4038679" y="2243003"/>
            <a:ext cx="671660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>
                <a:solidFill>
                  <a:prstClr val="white">
                    <a:lumMod val="50000"/>
                  </a:prstClr>
                </a:solidFill>
              </a:rPr>
              <a:t>시각장애인을 위한 음성 안내 </a:t>
            </a:r>
            <a:r>
              <a:rPr lang="en-US" altLang="ko-KR" sz="3000" b="1">
                <a:solidFill>
                  <a:prstClr val="white">
                    <a:lumMod val="50000"/>
                  </a:prstClr>
                </a:solidFill>
              </a:rPr>
              <a:t>APP</a:t>
            </a:r>
            <a:endParaRPr lang="ko-KR" altLang="en-US" sz="30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1E3576D-287D-4709-8834-F03067FD9A0E}"/>
              </a:ext>
            </a:extLst>
          </p:cNvPr>
          <p:cNvSpPr/>
          <p:nvPr/>
        </p:nvSpPr>
        <p:spPr>
          <a:xfrm>
            <a:off x="4908238" y="3109501"/>
            <a:ext cx="6716602" cy="21162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dirty="0">
                <a:ea typeface="맑은 고딕"/>
              </a:rPr>
              <a:t>사용자의 위치 기반 </a:t>
            </a:r>
            <a:r>
              <a:rPr lang="en-US" altLang="ko-KR" dirty="0">
                <a:ea typeface="맑은 고딕"/>
                <a:sym typeface="Wingdings" panose="05000000000000000000" pitchFamily="2" charset="2"/>
              </a:rPr>
              <a:t> </a:t>
            </a:r>
            <a:r>
              <a:rPr lang="ko-KR" altLang="en-US" dirty="0">
                <a:ea typeface="맑은 고딕"/>
              </a:rPr>
              <a:t>위험요소 접근 시 경고 알림</a:t>
            </a:r>
            <a:endParaRPr lang="en-US" altLang="ko-KR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dirty="0">
                <a:ea typeface="맑은 고딕"/>
              </a:rPr>
              <a:t>인하대 후문 주변 </a:t>
            </a:r>
            <a:r>
              <a:rPr lang="en-US" altLang="ko-KR" dirty="0">
                <a:ea typeface="맑은 고딕"/>
                <a:sym typeface="Wingdings" panose="05000000000000000000" pitchFamily="2" charset="2"/>
              </a:rPr>
              <a:t></a:t>
            </a:r>
            <a:r>
              <a:rPr lang="ko-KR" altLang="en-US" dirty="0">
                <a:ea typeface="맑은 고딕"/>
              </a:rPr>
              <a:t> 안전하게 보행할 수 있는 환경 제공</a:t>
            </a:r>
            <a:endParaRPr lang="en-US" altLang="ko-KR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dirty="0">
                <a:ea typeface="맑은 고딕"/>
              </a:rPr>
              <a:t>신호등 위치 파악 후 접근 시 알림 서비스</a:t>
            </a:r>
            <a:endParaRPr lang="en-US" altLang="ko-KR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dirty="0">
                <a:ea typeface="맑은 고딕"/>
              </a:rPr>
              <a:t>알림에 따라 카메라로 전방을 비출 시 음성 안내 제공</a:t>
            </a:r>
            <a:endParaRPr lang="en-US" altLang="ko-KR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dirty="0"/>
              <a:t>신호등을 인식하여 신호 색 안내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D2F22F-DA85-4380-BF78-3970AF389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7" y="1714842"/>
            <a:ext cx="3758053" cy="375805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5C3600-1D6C-496B-A778-F60E8C3C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32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기능 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-</a:t>
            </a:r>
            <a:r>
              <a:rPr lang="en-US" altLang="ko-KR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ko-KR" altLang="en-US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후문 범위 지정</a:t>
            </a:r>
            <a:endParaRPr lang="en-US" altLang="ko-KR" sz="24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900" kern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680720" y="1228726"/>
            <a:ext cx="9907701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296DB4-8C08-4AEE-AF99-C6B6BCDA42BE}"/>
              </a:ext>
            </a:extLst>
          </p:cNvPr>
          <p:cNvSpPr/>
          <p:nvPr/>
        </p:nvSpPr>
        <p:spPr>
          <a:xfrm>
            <a:off x="4195253" y="6202636"/>
            <a:ext cx="3367979" cy="373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[인하대 후문 기준 도보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10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분]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pic>
        <p:nvPicPr>
          <p:cNvPr id="5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50269DF5-A145-49E2-A08B-7DB56A802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7" t="4237" r="-561" b="15173"/>
          <a:stretch/>
        </p:blipFill>
        <p:spPr>
          <a:xfrm>
            <a:off x="3594401" y="1549825"/>
            <a:ext cx="4217593" cy="456546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E12C7-0739-431D-A44B-46777EF1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2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기능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5</a:t>
            </a:r>
            <a:r>
              <a:rPr lang="ko-KR" altLang="en-US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가지</a:t>
            </a:r>
            <a:endParaRPr lang="en-US" altLang="ko-KR" sz="900" kern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01730" y="1218956"/>
            <a:ext cx="10186691" cy="29307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132595" y="2745394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경로 안내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438996" y="2745394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신호등 인식 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및 정보 안내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2826194" y="2745394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시각장애인용 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UX/UI</a:t>
            </a:r>
          </a:p>
        </p:txBody>
      </p:sp>
      <p:sp>
        <p:nvSpPr>
          <p:cNvPr id="56" name="모서리가 둥근 직사각형 68">
            <a:extLst>
              <a:ext uri="{FF2B5EF4-FFF2-40B4-BE49-F238E27FC236}">
                <a16:creationId xmlns:a16="http://schemas.microsoft.com/office/drawing/2014/main" id="{6CA64C42-7E71-4AAA-B20E-8A452EBAA150}"/>
              </a:ext>
            </a:extLst>
          </p:cNvPr>
          <p:cNvSpPr/>
          <p:nvPr/>
        </p:nvSpPr>
        <p:spPr>
          <a:xfrm>
            <a:off x="9745397" y="2742721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신호등 및 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위험 요소 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접근 시 알림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0C0ABC-46FB-44C8-A2E5-218ED723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62DEAF6-3BA2-4BEC-88D5-AB09CFD4B575}"/>
              </a:ext>
            </a:extLst>
          </p:cNvPr>
          <p:cNvGrpSpPr/>
          <p:nvPr/>
        </p:nvGrpSpPr>
        <p:grpSpPr>
          <a:xfrm>
            <a:off x="519793" y="2742721"/>
            <a:ext cx="1880558" cy="1880558"/>
            <a:chOff x="519793" y="2742721"/>
            <a:chExt cx="1880558" cy="1880558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519793" y="274272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음성 안내</a:t>
              </a:r>
              <a:endPara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" name="자유형 65">
              <a:extLst>
                <a:ext uri="{FF2B5EF4-FFF2-40B4-BE49-F238E27FC236}">
                  <a16:creationId xmlns:a16="http://schemas.microsoft.com/office/drawing/2014/main" id="{5FD11D30-9D41-4EAF-85B2-DBA402414E57}"/>
                </a:ext>
              </a:extLst>
            </p:cNvPr>
            <p:cNvSpPr/>
            <p:nvPr/>
          </p:nvSpPr>
          <p:spPr>
            <a:xfrm>
              <a:off x="522043" y="2742815"/>
              <a:ext cx="353684" cy="353684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7C97C2"/>
            </a:solidFill>
            <a:ln>
              <a:solidFill>
                <a:srgbClr val="7C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DD5"/>
                </a:solidFill>
              </a:endParaRPr>
            </a:p>
          </p:txBody>
        </p:sp>
        <p:sp>
          <p:nvSpPr>
            <p:cNvPr id="7" name="자유형 66">
              <a:extLst>
                <a:ext uri="{FF2B5EF4-FFF2-40B4-BE49-F238E27FC236}">
                  <a16:creationId xmlns:a16="http://schemas.microsoft.com/office/drawing/2014/main" id="{ED65D64D-D745-48E9-B364-855E77B6A657}"/>
                </a:ext>
              </a:extLst>
            </p:cNvPr>
            <p:cNvSpPr/>
            <p:nvPr/>
          </p:nvSpPr>
          <p:spPr>
            <a:xfrm rot="18000000">
              <a:off x="523263" y="2795184"/>
              <a:ext cx="189342" cy="98258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1"/>
              <a:endParaRPr lang="ko-KR" altLang="en-US" sz="1200" b="1">
                <a:solidFill>
                  <a:srgbClr val="00BDD5"/>
                </a:solidFill>
              </a:endParaRPr>
            </a:p>
          </p:txBody>
        </p:sp>
      </p:grpSp>
      <p:sp>
        <p:nvSpPr>
          <p:cNvPr id="12" name="자유형 65">
            <a:extLst>
              <a:ext uri="{FF2B5EF4-FFF2-40B4-BE49-F238E27FC236}">
                <a16:creationId xmlns:a16="http://schemas.microsoft.com/office/drawing/2014/main" id="{0DC58F34-14B4-4393-B7B2-9DEDCB935592}"/>
              </a:ext>
            </a:extLst>
          </p:cNvPr>
          <p:cNvSpPr/>
          <p:nvPr/>
        </p:nvSpPr>
        <p:spPr>
          <a:xfrm>
            <a:off x="2827477" y="2746906"/>
            <a:ext cx="353684" cy="353684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DD5"/>
              </a:solidFill>
            </a:endParaRPr>
          </a:p>
        </p:txBody>
      </p:sp>
      <p:sp>
        <p:nvSpPr>
          <p:cNvPr id="13" name="자유형 65">
            <a:extLst>
              <a:ext uri="{FF2B5EF4-FFF2-40B4-BE49-F238E27FC236}">
                <a16:creationId xmlns:a16="http://schemas.microsoft.com/office/drawing/2014/main" id="{FB92EC9B-43C5-42BE-B9A3-7851564B8672}"/>
              </a:ext>
            </a:extLst>
          </p:cNvPr>
          <p:cNvSpPr/>
          <p:nvPr/>
        </p:nvSpPr>
        <p:spPr>
          <a:xfrm>
            <a:off x="5133933" y="2746906"/>
            <a:ext cx="353684" cy="353684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DD5"/>
              </a:solidFill>
            </a:endParaRPr>
          </a:p>
        </p:txBody>
      </p:sp>
      <p:sp>
        <p:nvSpPr>
          <p:cNvPr id="14" name="자유형 65">
            <a:extLst>
              <a:ext uri="{FF2B5EF4-FFF2-40B4-BE49-F238E27FC236}">
                <a16:creationId xmlns:a16="http://schemas.microsoft.com/office/drawing/2014/main" id="{B1DB7B6B-C281-4AA0-A410-00DBA2EB1B64}"/>
              </a:ext>
            </a:extLst>
          </p:cNvPr>
          <p:cNvSpPr/>
          <p:nvPr/>
        </p:nvSpPr>
        <p:spPr>
          <a:xfrm>
            <a:off x="7440389" y="2746906"/>
            <a:ext cx="353684" cy="353684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DD5"/>
              </a:solidFill>
            </a:endParaRPr>
          </a:p>
        </p:txBody>
      </p:sp>
      <p:sp>
        <p:nvSpPr>
          <p:cNvPr id="15" name="자유형 65">
            <a:extLst>
              <a:ext uri="{FF2B5EF4-FFF2-40B4-BE49-F238E27FC236}">
                <a16:creationId xmlns:a16="http://schemas.microsoft.com/office/drawing/2014/main" id="{D861EB83-0FCD-423E-8C75-AE83C22F811C}"/>
              </a:ext>
            </a:extLst>
          </p:cNvPr>
          <p:cNvSpPr/>
          <p:nvPr/>
        </p:nvSpPr>
        <p:spPr>
          <a:xfrm>
            <a:off x="9746846" y="2741792"/>
            <a:ext cx="353684" cy="353684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DD5"/>
              </a:solidFill>
            </a:endParaRPr>
          </a:p>
        </p:txBody>
      </p:sp>
      <p:sp>
        <p:nvSpPr>
          <p:cNvPr id="16" name="자유형 66">
            <a:extLst>
              <a:ext uri="{FF2B5EF4-FFF2-40B4-BE49-F238E27FC236}">
                <a16:creationId xmlns:a16="http://schemas.microsoft.com/office/drawing/2014/main" id="{693CFB1C-E21A-4805-BA7A-87968911699F}"/>
              </a:ext>
            </a:extLst>
          </p:cNvPr>
          <p:cNvSpPr/>
          <p:nvPr/>
        </p:nvSpPr>
        <p:spPr>
          <a:xfrm rot="18000000">
            <a:off x="2844039" y="2799275"/>
            <a:ext cx="189342" cy="98258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>
              <a:solidFill>
                <a:srgbClr val="00BDD5"/>
              </a:solidFill>
            </a:endParaRPr>
          </a:p>
        </p:txBody>
      </p:sp>
      <p:sp>
        <p:nvSpPr>
          <p:cNvPr id="17" name="자유형 66">
            <a:extLst>
              <a:ext uri="{FF2B5EF4-FFF2-40B4-BE49-F238E27FC236}">
                <a16:creationId xmlns:a16="http://schemas.microsoft.com/office/drawing/2014/main" id="{D36DB686-884B-42AC-AB8D-8C9FFEDD5A36}"/>
              </a:ext>
            </a:extLst>
          </p:cNvPr>
          <p:cNvSpPr/>
          <p:nvPr/>
        </p:nvSpPr>
        <p:spPr>
          <a:xfrm rot="18000000">
            <a:off x="5130039" y="2804389"/>
            <a:ext cx="189342" cy="98258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>
              <a:solidFill>
                <a:srgbClr val="00BDD5"/>
              </a:solidFill>
            </a:endParaRPr>
          </a:p>
        </p:txBody>
      </p:sp>
      <p:sp>
        <p:nvSpPr>
          <p:cNvPr id="18" name="자유형 66">
            <a:extLst>
              <a:ext uri="{FF2B5EF4-FFF2-40B4-BE49-F238E27FC236}">
                <a16:creationId xmlns:a16="http://schemas.microsoft.com/office/drawing/2014/main" id="{2DEF91B3-3ECC-4D69-96EE-86C051CBBD57}"/>
              </a:ext>
            </a:extLst>
          </p:cNvPr>
          <p:cNvSpPr/>
          <p:nvPr/>
        </p:nvSpPr>
        <p:spPr>
          <a:xfrm rot="18000000">
            <a:off x="7436495" y="2804389"/>
            <a:ext cx="189342" cy="98258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>
              <a:solidFill>
                <a:srgbClr val="00BDD5"/>
              </a:solidFill>
            </a:endParaRPr>
          </a:p>
        </p:txBody>
      </p:sp>
      <p:sp>
        <p:nvSpPr>
          <p:cNvPr id="19" name="자유형 66">
            <a:extLst>
              <a:ext uri="{FF2B5EF4-FFF2-40B4-BE49-F238E27FC236}">
                <a16:creationId xmlns:a16="http://schemas.microsoft.com/office/drawing/2014/main" id="{4792EE58-AE7B-440B-9B38-FD798209BA10}"/>
              </a:ext>
            </a:extLst>
          </p:cNvPr>
          <p:cNvSpPr/>
          <p:nvPr/>
        </p:nvSpPr>
        <p:spPr>
          <a:xfrm rot="18000000">
            <a:off x="9742952" y="2799275"/>
            <a:ext cx="189342" cy="98258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>
              <a:solidFill>
                <a:srgbClr val="00BD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868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기능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- </a:t>
            </a:r>
            <a:r>
              <a:rPr lang="en-US" altLang="ko-KR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1) </a:t>
            </a:r>
            <a:r>
              <a:rPr lang="ko-KR" altLang="en-US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음성 안내</a:t>
            </a:r>
            <a:endParaRPr lang="en-US" altLang="ko-KR" sz="2400" kern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01730" y="1218956"/>
            <a:ext cx="10186691" cy="29307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1928324" y="3656757"/>
            <a:ext cx="3542733" cy="456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안내 문구 및 설명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음성 안내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AB3A56-A05C-44BD-84CC-645A63EFB4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1" y="3036204"/>
            <a:ext cx="1067438" cy="1067438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5ABF7F0-E30B-49A7-8ED3-F650C5C4F861}"/>
              </a:ext>
            </a:extLst>
          </p:cNvPr>
          <p:cNvCxnSpPr>
            <a:cxnSpLocks/>
          </p:cNvCxnSpPr>
          <p:nvPr/>
        </p:nvCxnSpPr>
        <p:spPr>
          <a:xfrm>
            <a:off x="6097906" y="1760394"/>
            <a:ext cx="0" cy="4601553"/>
          </a:xfrm>
          <a:prstGeom prst="line">
            <a:avLst/>
          </a:prstGeom>
          <a:ln w="28575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FFE5B2-5111-4CF7-81C5-0A7314EF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FA01C9E-1DE8-4948-B233-307260C7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551" y="1825754"/>
            <a:ext cx="230111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5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기능</a:t>
            </a: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- </a:t>
            </a:r>
            <a:r>
              <a:rPr lang="en-US" altLang="ko-KR" sz="24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2) </a:t>
            </a:r>
            <a:r>
              <a:rPr lang="en-US" altLang="ko-KR" sz="24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시각장애인용</a:t>
            </a:r>
            <a:r>
              <a:rPr lang="en-US" altLang="ko-KR" sz="24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UX/UI </a:t>
            </a:r>
            <a:endParaRPr lang="en-US" altLang="ko-KR" sz="2400" kern="0" dirty="0">
              <a:solidFill>
                <a:srgbClr val="7C97C2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01730" y="1218956"/>
            <a:ext cx="10186691" cy="29307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DF8981-E41E-4E05-B750-12E56E1B96C0}"/>
              </a:ext>
            </a:extLst>
          </p:cNvPr>
          <p:cNvSpPr/>
          <p:nvPr/>
        </p:nvSpPr>
        <p:spPr>
          <a:xfrm>
            <a:off x="7515270" y="2815389"/>
            <a:ext cx="3634035" cy="17007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최소한의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컴포넌트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한 번 터치 </a:t>
            </a:r>
            <a:r>
              <a:rPr lang="en-US" altLang="ko-KR" dirty="0">
                <a:ea typeface="맑은 고딕"/>
              </a:rPr>
              <a:t>: </a:t>
            </a:r>
            <a:r>
              <a:rPr lang="en-US" altLang="ko-KR" dirty="0" err="1">
                <a:ea typeface="맑은 고딕"/>
              </a:rPr>
              <a:t>음성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안내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    </a:t>
            </a:r>
            <a:r>
              <a:rPr lang="ko-KR" altLang="en-US" dirty="0">
                <a:ea typeface="맑은 고딕"/>
              </a:rPr>
              <a:t>두 번 터치 </a:t>
            </a:r>
            <a:r>
              <a:rPr lang="en-US" altLang="ko-KR" dirty="0">
                <a:ea typeface="맑은 고딕"/>
              </a:rPr>
              <a:t>: </a:t>
            </a:r>
            <a:r>
              <a:rPr lang="en-US" altLang="ko-KR" dirty="0" err="1">
                <a:ea typeface="맑은 고딕"/>
              </a:rPr>
              <a:t>컴포넌트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선택</a:t>
            </a:r>
            <a:r>
              <a:rPr lang="en-US" altLang="ko-KR" dirty="0">
                <a:ea typeface="맑은 고딕"/>
              </a:rPr>
              <a:t>  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59755-03AF-47F8-B70C-CB9645F6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1A7B993-ECFB-4A89-B9A9-78012F076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70" t="3804" r="133" b="588"/>
          <a:stretch/>
        </p:blipFill>
        <p:spPr>
          <a:xfrm>
            <a:off x="1270070" y="1733634"/>
            <a:ext cx="2643021" cy="45791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FA01CC-C77F-4F47-B1BE-7601E681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91" y="1733634"/>
            <a:ext cx="2519817" cy="459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06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446C251-D6D0-4706-A859-693FED86A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49" y="1417872"/>
            <a:ext cx="2966070" cy="51970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기능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- </a:t>
            </a:r>
            <a:r>
              <a:rPr lang="en-US" altLang="ko-KR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3) </a:t>
            </a:r>
            <a:r>
              <a:rPr lang="ko-KR" altLang="en-US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경로 안내</a:t>
            </a:r>
            <a:endParaRPr lang="en-US" altLang="ko-KR" sz="24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01730" y="1218956"/>
            <a:ext cx="10186691" cy="29307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D81262-43A5-405F-BC01-8FAECB2E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CE5319-5CEB-4784-A3A6-832158F73FC7}"/>
              </a:ext>
            </a:extLst>
          </p:cNvPr>
          <p:cNvSpPr/>
          <p:nvPr/>
        </p:nvSpPr>
        <p:spPr>
          <a:xfrm>
            <a:off x="2449776" y="1956178"/>
            <a:ext cx="1478833" cy="4673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C2B3971-3F81-46B1-B756-EEB5D60FB784}"/>
              </a:ext>
            </a:extLst>
          </p:cNvPr>
          <p:cNvSpPr/>
          <p:nvPr/>
        </p:nvSpPr>
        <p:spPr>
          <a:xfrm>
            <a:off x="288455" y="3420573"/>
            <a:ext cx="164710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목적지 음성 입력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9236ED1-E38B-4DC9-A745-869400EC52FA}"/>
              </a:ext>
            </a:extLst>
          </p:cNvPr>
          <p:cNvSpPr/>
          <p:nvPr/>
        </p:nvSpPr>
        <p:spPr>
          <a:xfrm>
            <a:off x="3962486" y="1953550"/>
            <a:ext cx="1478833" cy="4673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A0EC45-0DEC-4EAE-9694-6E6243BECA46}"/>
              </a:ext>
            </a:extLst>
          </p:cNvPr>
          <p:cNvSpPr/>
          <p:nvPr/>
        </p:nvSpPr>
        <p:spPr>
          <a:xfrm>
            <a:off x="606880" y="1407336"/>
            <a:ext cx="1647104" cy="697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경로 탐색 요청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: T MAP API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호출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42129A7-40CF-4E4D-811A-CA07033D2B74}"/>
              </a:ext>
            </a:extLst>
          </p:cNvPr>
          <p:cNvSpPr/>
          <p:nvPr/>
        </p:nvSpPr>
        <p:spPr>
          <a:xfrm>
            <a:off x="2459130" y="2513914"/>
            <a:ext cx="2949411" cy="32816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87728F6-AA07-43B4-BEB9-80AA763827F9}"/>
              </a:ext>
            </a:extLst>
          </p:cNvPr>
          <p:cNvCxnSpPr>
            <a:cxnSpLocks/>
          </p:cNvCxnSpPr>
          <p:nvPr/>
        </p:nvCxnSpPr>
        <p:spPr>
          <a:xfrm flipH="1">
            <a:off x="2014710" y="5233265"/>
            <a:ext cx="4326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AD52991-BA2B-4C72-B7FE-A56A0723B871}"/>
              </a:ext>
            </a:extLst>
          </p:cNvPr>
          <p:cNvSpPr/>
          <p:nvPr/>
        </p:nvSpPr>
        <p:spPr>
          <a:xfrm>
            <a:off x="688784" y="5016387"/>
            <a:ext cx="1510769" cy="373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경로 마커 생성</a:t>
            </a: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D7137DBE-D249-4565-888B-687EA4C9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51" y="2181734"/>
            <a:ext cx="5822964" cy="3457309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35D997B-22C6-40F8-9629-2952B7816716}"/>
              </a:ext>
            </a:extLst>
          </p:cNvPr>
          <p:cNvCxnSpPr>
            <a:cxnSpLocks/>
            <a:stCxn id="61" idx="3"/>
            <a:endCxn id="58" idx="0"/>
          </p:cNvCxnSpPr>
          <p:nvPr/>
        </p:nvCxnSpPr>
        <p:spPr>
          <a:xfrm>
            <a:off x="2253984" y="1755861"/>
            <a:ext cx="2447919" cy="197689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10C04AA-4F59-4966-B89F-47EA649AC2B5}"/>
              </a:ext>
            </a:extLst>
          </p:cNvPr>
          <p:cNvCxnSpPr>
            <a:cxnSpLocks/>
            <a:stCxn id="56" idx="3"/>
            <a:endCxn id="6" idx="1"/>
          </p:cNvCxnSpPr>
          <p:nvPr/>
        </p:nvCxnSpPr>
        <p:spPr>
          <a:xfrm flipV="1">
            <a:off x="1935559" y="2189858"/>
            <a:ext cx="514217" cy="1417658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44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63F42D1-F341-46CF-B3F5-82BE2772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883" y="1637967"/>
            <a:ext cx="2869502" cy="45424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직선 연결선 33"/>
          <p:cNvCxnSpPr/>
          <p:nvPr/>
        </p:nvCxnSpPr>
        <p:spPr>
          <a:xfrm>
            <a:off x="401730" y="1218956"/>
            <a:ext cx="10186691" cy="29307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D81262-43A5-405F-BC01-8FAECB2E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9F3794-AC97-4CFF-9BF1-F7598EF06C89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기능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- </a:t>
            </a:r>
            <a:r>
              <a:rPr lang="en-US" altLang="ko-KR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4) </a:t>
            </a:r>
            <a:r>
              <a:rPr lang="ko-KR" altLang="en-US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신호등 인식 및 정보 제공</a:t>
            </a:r>
            <a:endParaRPr lang="en-US" altLang="ko-KR" sz="24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</p:txBody>
      </p:sp>
      <p:pic>
        <p:nvPicPr>
          <p:cNvPr id="8" name="그림 8" descr="건물, 실외, 도로, 텍스트이(가) 표시된 사진&#10;&#10;자동 생성된 설명">
            <a:extLst>
              <a:ext uri="{FF2B5EF4-FFF2-40B4-BE49-F238E27FC236}">
                <a16:creationId xmlns:a16="http://schemas.microsoft.com/office/drawing/2014/main" id="{4A753F3E-B612-49DD-9633-1343F5E06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" t="194" r="-1" b="16019"/>
          <a:stretch/>
        </p:blipFill>
        <p:spPr>
          <a:xfrm>
            <a:off x="4475883" y="1637968"/>
            <a:ext cx="2869502" cy="351098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BF5994-E85D-4FBD-9133-7DFC467000A6}"/>
              </a:ext>
            </a:extLst>
          </p:cNvPr>
          <p:cNvSpPr/>
          <p:nvPr/>
        </p:nvSpPr>
        <p:spPr>
          <a:xfrm>
            <a:off x="5980989" y="5137316"/>
            <a:ext cx="1374131" cy="108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5CA0A91-3B75-41DD-BFD8-30EC9BCF87E7}"/>
              </a:ext>
            </a:extLst>
          </p:cNvPr>
          <p:cNvSpPr/>
          <p:nvPr/>
        </p:nvSpPr>
        <p:spPr>
          <a:xfrm>
            <a:off x="4550057" y="5148950"/>
            <a:ext cx="1339231" cy="1084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A2195B6-F743-4721-8727-459A8A71D117}"/>
              </a:ext>
            </a:extLst>
          </p:cNvPr>
          <p:cNvCxnSpPr>
            <a:cxnSpLocks/>
          </p:cNvCxnSpPr>
          <p:nvPr/>
        </p:nvCxnSpPr>
        <p:spPr>
          <a:xfrm flipH="1">
            <a:off x="7351202" y="5722201"/>
            <a:ext cx="9627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240333-DE2B-41EF-97FD-5875FB3A00BB}"/>
              </a:ext>
            </a:extLst>
          </p:cNvPr>
          <p:cNvCxnSpPr>
            <a:cxnSpLocks/>
          </p:cNvCxnSpPr>
          <p:nvPr/>
        </p:nvCxnSpPr>
        <p:spPr>
          <a:xfrm flipH="1">
            <a:off x="3622637" y="5722201"/>
            <a:ext cx="9627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CA158F8-42E1-4610-9382-E3C10594E255}"/>
              </a:ext>
            </a:extLst>
          </p:cNvPr>
          <p:cNvCxnSpPr>
            <a:cxnSpLocks/>
          </p:cNvCxnSpPr>
          <p:nvPr/>
        </p:nvCxnSpPr>
        <p:spPr>
          <a:xfrm flipH="1" flipV="1">
            <a:off x="8310973" y="4931117"/>
            <a:ext cx="8788" cy="791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D933777-D2C9-4DD7-A948-29894D6ADA26}"/>
              </a:ext>
            </a:extLst>
          </p:cNvPr>
          <p:cNvCxnSpPr>
            <a:cxnSpLocks/>
          </p:cNvCxnSpPr>
          <p:nvPr/>
        </p:nvCxnSpPr>
        <p:spPr>
          <a:xfrm flipH="1" flipV="1">
            <a:off x="3611003" y="3791025"/>
            <a:ext cx="20422" cy="1931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095FAE-0941-447D-B666-330F962000E9}"/>
              </a:ext>
            </a:extLst>
          </p:cNvPr>
          <p:cNvSpPr txBox="1"/>
          <p:nvPr/>
        </p:nvSpPr>
        <p:spPr>
          <a:xfrm>
            <a:off x="1408828" y="3386537"/>
            <a:ext cx="30224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신호등 정보 음성 출력 시작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B0B606-9DE7-42E5-84F2-6EE3615C6675}"/>
              </a:ext>
            </a:extLst>
          </p:cNvPr>
          <p:cNvSpPr txBox="1"/>
          <p:nvPr/>
        </p:nvSpPr>
        <p:spPr>
          <a:xfrm>
            <a:off x="7818933" y="4451009"/>
            <a:ext cx="41555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신호등 정보 음성 출력 일시 정지</a:t>
            </a:r>
          </a:p>
        </p:txBody>
      </p:sp>
    </p:spTree>
    <p:extLst>
      <p:ext uri="{BB962C8B-B14F-4D97-AF65-F5344CB8AC3E}">
        <p14:creationId xmlns:p14="http://schemas.microsoft.com/office/powerpoint/2010/main" val="234992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681E63-25B4-4CD1-B1B9-5488E356E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36" y="1463630"/>
            <a:ext cx="3154771" cy="5257845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401730" y="1218956"/>
            <a:ext cx="10186691" cy="29307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D81262-43A5-405F-BC01-8FAECB2E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646CDD-911C-42BE-A217-F34DBD323D2D}"/>
              </a:ext>
            </a:extLst>
          </p:cNvPr>
          <p:cNvSpPr/>
          <p:nvPr/>
        </p:nvSpPr>
        <p:spPr>
          <a:xfrm>
            <a:off x="519793" y="284671"/>
            <a:ext cx="6449227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기능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- </a:t>
            </a:r>
            <a:r>
              <a:rPr lang="en-US" altLang="ko-KR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5) </a:t>
            </a:r>
            <a:r>
              <a:rPr lang="ko-KR" altLang="en-US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신호등 및 </a:t>
            </a:r>
            <a:r>
              <a:rPr lang="en-US" altLang="ko-KR" sz="24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위험요소</a:t>
            </a:r>
            <a:r>
              <a:rPr lang="en-US" altLang="ko-KR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24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접근</a:t>
            </a:r>
            <a:r>
              <a:rPr lang="en-US" altLang="ko-KR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시 </a:t>
            </a:r>
            <a:r>
              <a:rPr lang="en-US" altLang="ko-KR" sz="24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알림</a:t>
            </a:r>
            <a:endParaRPr lang="en-US" altLang="ko-KR" sz="24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0BADEDB-F1AB-466C-89E0-20E35BD7249D}"/>
              </a:ext>
            </a:extLst>
          </p:cNvPr>
          <p:cNvSpPr/>
          <p:nvPr/>
        </p:nvSpPr>
        <p:spPr>
          <a:xfrm>
            <a:off x="4239975" y="2895601"/>
            <a:ext cx="396240" cy="3849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26C246E-F034-4463-A43A-F4E02F56F4E0}"/>
              </a:ext>
            </a:extLst>
          </p:cNvPr>
          <p:cNvSpPr/>
          <p:nvPr/>
        </p:nvSpPr>
        <p:spPr>
          <a:xfrm>
            <a:off x="3512232" y="3134361"/>
            <a:ext cx="396240" cy="3759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B144D68-434D-4F94-BBEB-0528035A366D}"/>
              </a:ext>
            </a:extLst>
          </p:cNvPr>
          <p:cNvSpPr/>
          <p:nvPr/>
        </p:nvSpPr>
        <p:spPr>
          <a:xfrm>
            <a:off x="2348368" y="3472982"/>
            <a:ext cx="369116" cy="3352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4">
            <a:extLst>
              <a:ext uri="{FF2B5EF4-FFF2-40B4-BE49-F238E27FC236}">
                <a16:creationId xmlns:a16="http://schemas.microsoft.com/office/drawing/2014/main" id="{7027AFF0-95E8-4AA4-8DF2-F2EF6D17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90517"/>
            <a:ext cx="5767943" cy="279451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44B945E-6FE2-4AEC-B0A8-F89D3701F2D8}"/>
              </a:ext>
            </a:extLst>
          </p:cNvPr>
          <p:cNvSpPr/>
          <p:nvPr/>
        </p:nvSpPr>
        <p:spPr>
          <a:xfrm>
            <a:off x="3307863" y="3723639"/>
            <a:ext cx="141979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위험 지역 표시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5C971CC-63C4-4B76-B674-06CA533AF55F}"/>
              </a:ext>
            </a:extLst>
          </p:cNvPr>
          <p:cNvSpPr/>
          <p:nvPr/>
        </p:nvSpPr>
        <p:spPr>
          <a:xfrm>
            <a:off x="2950241" y="3280522"/>
            <a:ext cx="396240" cy="3849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>
            <a:cxnSpLocks/>
          </p:cNvCxnSpPr>
          <p:nvPr/>
        </p:nvCxnSpPr>
        <p:spPr>
          <a:xfrm>
            <a:off x="401730" y="1218956"/>
            <a:ext cx="3737651" cy="246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D81262-43A5-405F-BC01-8FAECB2E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646CDD-911C-42BE-A217-F34DBD323D2D}"/>
              </a:ext>
            </a:extLst>
          </p:cNvPr>
          <p:cNvSpPr/>
          <p:nvPr/>
        </p:nvSpPr>
        <p:spPr>
          <a:xfrm>
            <a:off x="519793" y="284671"/>
            <a:ext cx="6449227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시연 영상</a:t>
            </a:r>
            <a:endParaRPr lang="en-US" altLang="ko-KR" sz="24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38ACB-F719-4640-A37D-CE9DFDDD035D}"/>
              </a:ext>
            </a:extLst>
          </p:cNvPr>
          <p:cNvSpPr txBox="1"/>
          <p:nvPr/>
        </p:nvSpPr>
        <p:spPr>
          <a:xfrm>
            <a:off x="1575433" y="6100786"/>
            <a:ext cx="2036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YOUTUBE </a:t>
            </a:r>
            <a:r>
              <a:rPr lang="ko-KR" altLang="en-US" dirty="0">
                <a:hlinkClick r:id="rId4"/>
              </a:rPr>
              <a:t>링크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D8F270-3AD6-461B-980D-0D1B42B14A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7" y="5997575"/>
            <a:ext cx="575754" cy="575754"/>
          </a:xfrm>
          <a:prstGeom prst="rect">
            <a:avLst/>
          </a:prstGeom>
        </p:spPr>
      </p:pic>
      <p:pic>
        <p:nvPicPr>
          <p:cNvPr id="11" name="8조_시연영상">
            <a:hlinkClick r:id="" action="ppaction://media"/>
            <a:extLst>
              <a:ext uri="{FF2B5EF4-FFF2-40B4-BE49-F238E27FC236}">
                <a16:creationId xmlns:a16="http://schemas.microsoft.com/office/drawing/2014/main" id="{0D930E66-9090-4A77-BB5B-15D03E423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92109" y="142335"/>
            <a:ext cx="3724886" cy="657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7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목차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900" kern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94671" y="1219200"/>
            <a:ext cx="9993750" cy="9525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Google Shape;192;p24">
            <a:extLst>
              <a:ext uri="{FF2B5EF4-FFF2-40B4-BE49-F238E27FC236}">
                <a16:creationId xmlns:a16="http://schemas.microsoft.com/office/drawing/2014/main" id="{ABB2D2FA-3CD4-45D3-81E9-01C38F99724C}"/>
              </a:ext>
            </a:extLst>
          </p:cNvPr>
          <p:cNvGrpSpPr/>
          <p:nvPr/>
        </p:nvGrpSpPr>
        <p:grpSpPr>
          <a:xfrm>
            <a:off x="610114" y="4155714"/>
            <a:ext cx="1505479" cy="456837"/>
            <a:chOff x="0" y="0"/>
            <a:chExt cx="1505479" cy="456837"/>
          </a:xfrm>
        </p:grpSpPr>
        <p:sp>
          <p:nvSpPr>
            <p:cNvPr id="86" name="Google Shape;193;p24">
              <a:extLst>
                <a:ext uri="{FF2B5EF4-FFF2-40B4-BE49-F238E27FC236}">
                  <a16:creationId xmlns:a16="http://schemas.microsoft.com/office/drawing/2014/main" id="{44798DF9-6C88-4829-8FE2-0E2AB768993D}"/>
                </a:ext>
              </a:extLst>
            </p:cNvPr>
            <p:cNvSpPr/>
            <p:nvPr/>
          </p:nvSpPr>
          <p:spPr>
            <a:xfrm>
              <a:off x="644613" y="0"/>
              <a:ext cx="216233" cy="219900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87" name="Google Shape;194;p24">
              <a:extLst>
                <a:ext uri="{FF2B5EF4-FFF2-40B4-BE49-F238E27FC236}">
                  <a16:creationId xmlns:a16="http://schemas.microsoft.com/office/drawing/2014/main" id="{1EA27FD0-8EF9-4C62-B0EB-FC6B0DC27B8B}"/>
                </a:ext>
              </a:extLst>
            </p:cNvPr>
            <p:cNvGrpSpPr/>
            <p:nvPr/>
          </p:nvGrpSpPr>
          <p:grpSpPr>
            <a:xfrm>
              <a:off x="0" y="84535"/>
              <a:ext cx="1505479" cy="372302"/>
              <a:chOff x="0" y="0"/>
              <a:chExt cx="1505478" cy="372300"/>
            </a:xfrm>
          </p:grpSpPr>
          <p:sp>
            <p:nvSpPr>
              <p:cNvPr id="89" name="Google Shape;195;p24">
                <a:extLst>
                  <a:ext uri="{FF2B5EF4-FFF2-40B4-BE49-F238E27FC236}">
                    <a16:creationId xmlns:a16="http://schemas.microsoft.com/office/drawing/2014/main" id="{B01CEAE7-A9DA-4A9E-8CBD-0F04C721BD9A}"/>
                  </a:ext>
                </a:extLst>
              </p:cNvPr>
              <p:cNvSpPr/>
              <p:nvPr/>
            </p:nvSpPr>
            <p:spPr>
              <a:xfrm>
                <a:off x="0" y="0"/>
                <a:ext cx="1505478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90" name="Google Shape;196;p24">
                <a:extLst>
                  <a:ext uri="{FF2B5EF4-FFF2-40B4-BE49-F238E27FC236}">
                    <a16:creationId xmlns:a16="http://schemas.microsoft.com/office/drawing/2014/main" id="{BCE96154-A243-49A4-8546-AF4789C73E72}"/>
                  </a:ext>
                </a:extLst>
              </p:cNvPr>
              <p:cNvSpPr txBox="1"/>
              <p:nvPr/>
            </p:nvSpPr>
            <p:spPr>
              <a:xfrm>
                <a:off x="82474" y="32415"/>
                <a:ext cx="1340589" cy="307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400" b="1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주제 </a:t>
                </a:r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10" name="Google Shape;212;p24">
            <a:extLst>
              <a:ext uri="{FF2B5EF4-FFF2-40B4-BE49-F238E27FC236}">
                <a16:creationId xmlns:a16="http://schemas.microsoft.com/office/drawing/2014/main" id="{F59445DF-8CD7-46A6-A1FC-7C2E9BA2E890}"/>
              </a:ext>
            </a:extLst>
          </p:cNvPr>
          <p:cNvGrpSpPr/>
          <p:nvPr/>
        </p:nvGrpSpPr>
        <p:grpSpPr>
          <a:xfrm>
            <a:off x="5586125" y="2824296"/>
            <a:ext cx="1112403" cy="1157103"/>
            <a:chOff x="-1" y="-1"/>
            <a:chExt cx="1112402" cy="1157102"/>
          </a:xfrm>
        </p:grpSpPr>
        <p:sp>
          <p:nvSpPr>
            <p:cNvPr id="111" name="Google Shape;213;p24">
              <a:extLst>
                <a:ext uri="{FF2B5EF4-FFF2-40B4-BE49-F238E27FC236}">
                  <a16:creationId xmlns:a16="http://schemas.microsoft.com/office/drawing/2014/main" id="{429254B2-B8C5-4D31-AA2E-41783FF62CDE}"/>
                </a:ext>
              </a:extLst>
            </p:cNvPr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D9D9D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pic>
          <p:nvPicPr>
            <p:cNvPr id="112" name="Google Shape;214;p24" descr="Google Shape;214;p24">
              <a:extLst>
                <a:ext uri="{FF2B5EF4-FFF2-40B4-BE49-F238E27FC236}">
                  <a16:creationId xmlns:a16="http://schemas.microsoft.com/office/drawing/2014/main" id="{8071C922-0756-4497-A9FE-A496F5E8B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998" y="283354"/>
              <a:ext cx="590420" cy="590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3" name="Google Shape;215;p24">
            <a:extLst>
              <a:ext uri="{FF2B5EF4-FFF2-40B4-BE49-F238E27FC236}">
                <a16:creationId xmlns:a16="http://schemas.microsoft.com/office/drawing/2014/main" id="{5BD7A380-7CB0-4E24-8393-C3DF44EB61CF}"/>
              </a:ext>
            </a:extLst>
          </p:cNvPr>
          <p:cNvGrpSpPr/>
          <p:nvPr/>
        </p:nvGrpSpPr>
        <p:grpSpPr>
          <a:xfrm>
            <a:off x="10360671" y="2839866"/>
            <a:ext cx="1112403" cy="1157103"/>
            <a:chOff x="-1" y="-1"/>
            <a:chExt cx="1112402" cy="1157102"/>
          </a:xfrm>
        </p:grpSpPr>
        <p:sp>
          <p:nvSpPr>
            <p:cNvPr id="127" name="Google Shape;216;p24">
              <a:extLst>
                <a:ext uri="{FF2B5EF4-FFF2-40B4-BE49-F238E27FC236}">
                  <a16:creationId xmlns:a16="http://schemas.microsoft.com/office/drawing/2014/main" id="{CF4EFFBE-7F35-45AD-8646-5E551971C54F}"/>
                </a:ext>
              </a:extLst>
            </p:cNvPr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D9D9D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pic>
          <p:nvPicPr>
            <p:cNvPr id="128" name="Google Shape;217;p24" descr="Google Shape;217;p24">
              <a:extLst>
                <a:ext uri="{FF2B5EF4-FFF2-40B4-BE49-F238E27FC236}">
                  <a16:creationId xmlns:a16="http://schemas.microsoft.com/office/drawing/2014/main" id="{FF89D577-1292-477E-B064-BED73B286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423" y="274781"/>
              <a:ext cx="607543" cy="607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9" name="Google Shape;218;p24">
            <a:extLst>
              <a:ext uri="{FF2B5EF4-FFF2-40B4-BE49-F238E27FC236}">
                <a16:creationId xmlns:a16="http://schemas.microsoft.com/office/drawing/2014/main" id="{076E0FAE-3354-4CD7-97AE-26518EFD7683}"/>
              </a:ext>
            </a:extLst>
          </p:cNvPr>
          <p:cNvGrpSpPr/>
          <p:nvPr/>
        </p:nvGrpSpPr>
        <p:grpSpPr>
          <a:xfrm>
            <a:off x="7975088" y="2824295"/>
            <a:ext cx="1112403" cy="1157103"/>
            <a:chOff x="-1" y="-1"/>
            <a:chExt cx="1112402" cy="1157102"/>
          </a:xfrm>
        </p:grpSpPr>
        <p:sp>
          <p:nvSpPr>
            <p:cNvPr id="130" name="Google Shape;219;p24">
              <a:extLst>
                <a:ext uri="{FF2B5EF4-FFF2-40B4-BE49-F238E27FC236}">
                  <a16:creationId xmlns:a16="http://schemas.microsoft.com/office/drawing/2014/main" id="{063A74E5-31BD-441F-923E-A8DEABB35FB6}"/>
                </a:ext>
              </a:extLst>
            </p:cNvPr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D9D9D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pic>
          <p:nvPicPr>
            <p:cNvPr id="131" name="Google Shape;220;p24" descr="Google Shape;220;p24">
              <a:extLst>
                <a:ext uri="{FF2B5EF4-FFF2-40B4-BE49-F238E27FC236}">
                  <a16:creationId xmlns:a16="http://schemas.microsoft.com/office/drawing/2014/main" id="{F092162C-C3D1-4A4C-8772-371CDD6B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782" y="280725"/>
              <a:ext cx="596849" cy="595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3" name="Google Shape;222;p24">
            <a:extLst>
              <a:ext uri="{FF2B5EF4-FFF2-40B4-BE49-F238E27FC236}">
                <a16:creationId xmlns:a16="http://schemas.microsoft.com/office/drawing/2014/main" id="{0727A905-8B01-4D1E-BB38-2C2394CBADE3}"/>
              </a:ext>
            </a:extLst>
          </p:cNvPr>
          <p:cNvSpPr/>
          <p:nvPr/>
        </p:nvSpPr>
        <p:spPr>
          <a:xfrm>
            <a:off x="808197" y="2832722"/>
            <a:ext cx="1112403" cy="1157103"/>
          </a:xfrm>
          <a:prstGeom prst="ellipse">
            <a:avLst/>
          </a:prstGeom>
          <a:solidFill>
            <a:srgbClr val="F2F2F2"/>
          </a:solidFill>
          <a:ln w="12700" cap="flat">
            <a:solidFill>
              <a:srgbClr val="D9D9D9"/>
            </a:solidFill>
            <a:prstDash val="solid"/>
            <a:miter lim="8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/>
          </a:p>
        </p:txBody>
      </p:sp>
      <p:grpSp>
        <p:nvGrpSpPr>
          <p:cNvPr id="135" name="Google Shape;224;p24">
            <a:extLst>
              <a:ext uri="{FF2B5EF4-FFF2-40B4-BE49-F238E27FC236}">
                <a16:creationId xmlns:a16="http://schemas.microsoft.com/office/drawing/2014/main" id="{91224B64-F8E9-488A-B38E-67906437E1C5}"/>
              </a:ext>
            </a:extLst>
          </p:cNvPr>
          <p:cNvGrpSpPr/>
          <p:nvPr/>
        </p:nvGrpSpPr>
        <p:grpSpPr>
          <a:xfrm>
            <a:off x="3197161" y="2843289"/>
            <a:ext cx="1112403" cy="1157103"/>
            <a:chOff x="-1" y="-1"/>
            <a:chExt cx="1112402" cy="1157102"/>
          </a:xfrm>
        </p:grpSpPr>
        <p:sp>
          <p:nvSpPr>
            <p:cNvPr id="136" name="Google Shape;225;p24">
              <a:extLst>
                <a:ext uri="{FF2B5EF4-FFF2-40B4-BE49-F238E27FC236}">
                  <a16:creationId xmlns:a16="http://schemas.microsoft.com/office/drawing/2014/main" id="{BDAD94DF-8D43-44D3-93D9-67184AB0B366}"/>
                </a:ext>
              </a:extLst>
            </p:cNvPr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D9D9D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pic>
          <p:nvPicPr>
            <p:cNvPr id="137" name="Google Shape;226;p24" descr="Google Shape;226;p24">
              <a:extLst>
                <a:ext uri="{FF2B5EF4-FFF2-40B4-BE49-F238E27FC236}">
                  <a16:creationId xmlns:a16="http://schemas.microsoft.com/office/drawing/2014/main" id="{2659C5AA-E0F3-4F4B-B8CC-A3F9E9EDF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996" y="283328"/>
              <a:ext cx="590420" cy="590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5" name="Google Shape;192;p24">
            <a:extLst>
              <a:ext uri="{FF2B5EF4-FFF2-40B4-BE49-F238E27FC236}">
                <a16:creationId xmlns:a16="http://schemas.microsoft.com/office/drawing/2014/main" id="{75AEA9D7-8FC0-4412-A60F-88DA2F96C41F}"/>
              </a:ext>
            </a:extLst>
          </p:cNvPr>
          <p:cNvGrpSpPr/>
          <p:nvPr/>
        </p:nvGrpSpPr>
        <p:grpSpPr>
          <a:xfrm>
            <a:off x="3000622" y="4155714"/>
            <a:ext cx="1505479" cy="456837"/>
            <a:chOff x="0" y="0"/>
            <a:chExt cx="1505479" cy="456837"/>
          </a:xfrm>
        </p:grpSpPr>
        <p:sp>
          <p:nvSpPr>
            <p:cNvPr id="146" name="Google Shape;193;p24">
              <a:extLst>
                <a:ext uri="{FF2B5EF4-FFF2-40B4-BE49-F238E27FC236}">
                  <a16:creationId xmlns:a16="http://schemas.microsoft.com/office/drawing/2014/main" id="{9EE5DC08-CD08-481B-B55F-4B6868192FC5}"/>
                </a:ext>
              </a:extLst>
            </p:cNvPr>
            <p:cNvSpPr/>
            <p:nvPr/>
          </p:nvSpPr>
          <p:spPr>
            <a:xfrm>
              <a:off x="644613" y="0"/>
              <a:ext cx="216233" cy="219900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47" name="Google Shape;194;p24">
              <a:extLst>
                <a:ext uri="{FF2B5EF4-FFF2-40B4-BE49-F238E27FC236}">
                  <a16:creationId xmlns:a16="http://schemas.microsoft.com/office/drawing/2014/main" id="{8A7E9A6D-4419-4F90-90BF-CD25358DE90A}"/>
                </a:ext>
              </a:extLst>
            </p:cNvPr>
            <p:cNvGrpSpPr/>
            <p:nvPr/>
          </p:nvGrpSpPr>
          <p:grpSpPr>
            <a:xfrm>
              <a:off x="0" y="84535"/>
              <a:ext cx="1505479" cy="372302"/>
              <a:chOff x="0" y="0"/>
              <a:chExt cx="1505478" cy="372300"/>
            </a:xfrm>
          </p:grpSpPr>
          <p:sp>
            <p:nvSpPr>
              <p:cNvPr id="148" name="Google Shape;195;p24">
                <a:extLst>
                  <a:ext uri="{FF2B5EF4-FFF2-40B4-BE49-F238E27FC236}">
                    <a16:creationId xmlns:a16="http://schemas.microsoft.com/office/drawing/2014/main" id="{0FAB35AF-ACBC-425D-BA2F-DA3DEA16188D}"/>
                  </a:ext>
                </a:extLst>
              </p:cNvPr>
              <p:cNvSpPr/>
              <p:nvPr/>
            </p:nvSpPr>
            <p:spPr>
              <a:xfrm>
                <a:off x="0" y="0"/>
                <a:ext cx="1505478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49" name="Google Shape;196;p24">
                <a:extLst>
                  <a:ext uri="{FF2B5EF4-FFF2-40B4-BE49-F238E27FC236}">
                    <a16:creationId xmlns:a16="http://schemas.microsoft.com/office/drawing/2014/main" id="{DE1D6D16-DDD6-4E54-9E2A-BE94AFD68FD8}"/>
                  </a:ext>
                </a:extLst>
              </p:cNvPr>
              <p:cNvSpPr txBox="1"/>
              <p:nvPr/>
            </p:nvSpPr>
            <p:spPr>
              <a:xfrm>
                <a:off x="59028" y="34030"/>
                <a:ext cx="1422650" cy="292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400" b="1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sz="1300">
                    <a:latin typeface="맑은 고딕"/>
                    <a:ea typeface="맑은 고딕"/>
                  </a:rPr>
                  <a:t>개발 배경/차별성</a:t>
                </a:r>
                <a:endParaRPr lang="ko-KR" altLang="en-US" sz="13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50" name="Google Shape;192;p24">
            <a:extLst>
              <a:ext uri="{FF2B5EF4-FFF2-40B4-BE49-F238E27FC236}">
                <a16:creationId xmlns:a16="http://schemas.microsoft.com/office/drawing/2014/main" id="{E90E94DF-36F6-4629-B786-6BCFFF80DE9D}"/>
              </a:ext>
            </a:extLst>
          </p:cNvPr>
          <p:cNvGrpSpPr/>
          <p:nvPr/>
        </p:nvGrpSpPr>
        <p:grpSpPr>
          <a:xfrm>
            <a:off x="5343260" y="4155714"/>
            <a:ext cx="1505479" cy="456837"/>
            <a:chOff x="0" y="0"/>
            <a:chExt cx="1505479" cy="456837"/>
          </a:xfrm>
        </p:grpSpPr>
        <p:sp>
          <p:nvSpPr>
            <p:cNvPr id="151" name="Google Shape;193;p24">
              <a:extLst>
                <a:ext uri="{FF2B5EF4-FFF2-40B4-BE49-F238E27FC236}">
                  <a16:creationId xmlns:a16="http://schemas.microsoft.com/office/drawing/2014/main" id="{68151584-F500-4A07-AD6D-31BC03BE6161}"/>
                </a:ext>
              </a:extLst>
            </p:cNvPr>
            <p:cNvSpPr/>
            <p:nvPr/>
          </p:nvSpPr>
          <p:spPr>
            <a:xfrm>
              <a:off x="644613" y="0"/>
              <a:ext cx="216233" cy="219900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52" name="Google Shape;194;p24">
              <a:extLst>
                <a:ext uri="{FF2B5EF4-FFF2-40B4-BE49-F238E27FC236}">
                  <a16:creationId xmlns:a16="http://schemas.microsoft.com/office/drawing/2014/main" id="{176C58BC-5AC7-44E0-98C8-859DAD86E8C6}"/>
                </a:ext>
              </a:extLst>
            </p:cNvPr>
            <p:cNvGrpSpPr/>
            <p:nvPr/>
          </p:nvGrpSpPr>
          <p:grpSpPr>
            <a:xfrm>
              <a:off x="0" y="84535"/>
              <a:ext cx="1505479" cy="372302"/>
              <a:chOff x="0" y="0"/>
              <a:chExt cx="1505478" cy="372300"/>
            </a:xfrm>
          </p:grpSpPr>
          <p:sp>
            <p:nvSpPr>
              <p:cNvPr id="153" name="Google Shape;195;p24">
                <a:extLst>
                  <a:ext uri="{FF2B5EF4-FFF2-40B4-BE49-F238E27FC236}">
                    <a16:creationId xmlns:a16="http://schemas.microsoft.com/office/drawing/2014/main" id="{63E98BE6-889A-4F3E-AD61-E182C4C325F4}"/>
                  </a:ext>
                </a:extLst>
              </p:cNvPr>
              <p:cNvSpPr/>
              <p:nvPr/>
            </p:nvSpPr>
            <p:spPr>
              <a:xfrm>
                <a:off x="0" y="0"/>
                <a:ext cx="1505478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54" name="Google Shape;196;p24">
                <a:extLst>
                  <a:ext uri="{FF2B5EF4-FFF2-40B4-BE49-F238E27FC236}">
                    <a16:creationId xmlns:a16="http://schemas.microsoft.com/office/drawing/2014/main" id="{60C5EF9F-58E3-4296-AC71-3176CF7E2C6F}"/>
                  </a:ext>
                </a:extLst>
              </p:cNvPr>
              <p:cNvSpPr txBox="1"/>
              <p:nvPr/>
            </p:nvSpPr>
            <p:spPr>
              <a:xfrm>
                <a:off x="82474" y="32197"/>
                <a:ext cx="1340589" cy="3077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400" b="1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55" name="Google Shape;192;p24">
            <a:extLst>
              <a:ext uri="{FF2B5EF4-FFF2-40B4-BE49-F238E27FC236}">
                <a16:creationId xmlns:a16="http://schemas.microsoft.com/office/drawing/2014/main" id="{501BF1DF-F113-4B11-BCA7-A469489F99B0}"/>
              </a:ext>
            </a:extLst>
          </p:cNvPr>
          <p:cNvGrpSpPr/>
          <p:nvPr/>
        </p:nvGrpSpPr>
        <p:grpSpPr>
          <a:xfrm>
            <a:off x="7778549" y="4155714"/>
            <a:ext cx="1505479" cy="456837"/>
            <a:chOff x="0" y="0"/>
            <a:chExt cx="1505479" cy="456837"/>
          </a:xfrm>
        </p:grpSpPr>
        <p:sp>
          <p:nvSpPr>
            <p:cNvPr id="156" name="Google Shape;193;p24">
              <a:extLst>
                <a:ext uri="{FF2B5EF4-FFF2-40B4-BE49-F238E27FC236}">
                  <a16:creationId xmlns:a16="http://schemas.microsoft.com/office/drawing/2014/main" id="{B4C2B57F-33DA-4788-A26F-23E7A83801F2}"/>
                </a:ext>
              </a:extLst>
            </p:cNvPr>
            <p:cNvSpPr/>
            <p:nvPr/>
          </p:nvSpPr>
          <p:spPr>
            <a:xfrm>
              <a:off x="644613" y="0"/>
              <a:ext cx="216233" cy="219900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57" name="Google Shape;194;p24">
              <a:extLst>
                <a:ext uri="{FF2B5EF4-FFF2-40B4-BE49-F238E27FC236}">
                  <a16:creationId xmlns:a16="http://schemas.microsoft.com/office/drawing/2014/main" id="{DD5A02C6-05B9-49B1-9542-F801FFBCCC81}"/>
                </a:ext>
              </a:extLst>
            </p:cNvPr>
            <p:cNvGrpSpPr/>
            <p:nvPr/>
          </p:nvGrpSpPr>
          <p:grpSpPr>
            <a:xfrm>
              <a:off x="0" y="84535"/>
              <a:ext cx="1505479" cy="372302"/>
              <a:chOff x="0" y="0"/>
              <a:chExt cx="1505478" cy="372300"/>
            </a:xfrm>
          </p:grpSpPr>
          <p:sp>
            <p:nvSpPr>
              <p:cNvPr id="158" name="Google Shape;195;p24">
                <a:extLst>
                  <a:ext uri="{FF2B5EF4-FFF2-40B4-BE49-F238E27FC236}">
                    <a16:creationId xmlns:a16="http://schemas.microsoft.com/office/drawing/2014/main" id="{3A798B22-AB15-4195-9946-F03C3D60E90A}"/>
                  </a:ext>
                </a:extLst>
              </p:cNvPr>
              <p:cNvSpPr/>
              <p:nvPr/>
            </p:nvSpPr>
            <p:spPr>
              <a:xfrm>
                <a:off x="0" y="0"/>
                <a:ext cx="1505478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59" name="Google Shape;196;p24">
                <a:extLst>
                  <a:ext uri="{FF2B5EF4-FFF2-40B4-BE49-F238E27FC236}">
                    <a16:creationId xmlns:a16="http://schemas.microsoft.com/office/drawing/2014/main" id="{835B46F4-7251-485E-81AD-8E496483EB1F}"/>
                  </a:ext>
                </a:extLst>
              </p:cNvPr>
              <p:cNvSpPr txBox="1"/>
              <p:nvPr/>
            </p:nvSpPr>
            <p:spPr>
              <a:xfrm>
                <a:off x="82474" y="32415"/>
                <a:ext cx="1340589" cy="307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400" b="1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>
                    <a:latin typeface="맑은 고딕"/>
                    <a:ea typeface="맑은 고딕"/>
                  </a:rPr>
                  <a:t>기능</a:t>
                </a: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60" name="Google Shape;192;p24">
            <a:extLst>
              <a:ext uri="{FF2B5EF4-FFF2-40B4-BE49-F238E27FC236}">
                <a16:creationId xmlns:a16="http://schemas.microsoft.com/office/drawing/2014/main" id="{F5C6A3C5-29A6-463F-B8E2-A3AB4C265547}"/>
              </a:ext>
            </a:extLst>
          </p:cNvPr>
          <p:cNvGrpSpPr/>
          <p:nvPr/>
        </p:nvGrpSpPr>
        <p:grpSpPr>
          <a:xfrm>
            <a:off x="10164127" y="4155714"/>
            <a:ext cx="1505479" cy="456837"/>
            <a:chOff x="0" y="0"/>
            <a:chExt cx="1505479" cy="456837"/>
          </a:xfrm>
        </p:grpSpPr>
        <p:sp>
          <p:nvSpPr>
            <p:cNvPr id="161" name="Google Shape;193;p24">
              <a:extLst>
                <a:ext uri="{FF2B5EF4-FFF2-40B4-BE49-F238E27FC236}">
                  <a16:creationId xmlns:a16="http://schemas.microsoft.com/office/drawing/2014/main" id="{75C04E94-0058-4ED0-AF1D-11CD45BC7DEA}"/>
                </a:ext>
              </a:extLst>
            </p:cNvPr>
            <p:cNvSpPr/>
            <p:nvPr/>
          </p:nvSpPr>
          <p:spPr>
            <a:xfrm>
              <a:off x="644613" y="0"/>
              <a:ext cx="216233" cy="219900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62" name="Google Shape;194;p24">
              <a:extLst>
                <a:ext uri="{FF2B5EF4-FFF2-40B4-BE49-F238E27FC236}">
                  <a16:creationId xmlns:a16="http://schemas.microsoft.com/office/drawing/2014/main" id="{282F435B-6F79-400A-B229-8AF507FE0CC4}"/>
                </a:ext>
              </a:extLst>
            </p:cNvPr>
            <p:cNvGrpSpPr/>
            <p:nvPr/>
          </p:nvGrpSpPr>
          <p:grpSpPr>
            <a:xfrm>
              <a:off x="0" y="84535"/>
              <a:ext cx="1505479" cy="372302"/>
              <a:chOff x="0" y="0"/>
              <a:chExt cx="1505478" cy="372300"/>
            </a:xfrm>
          </p:grpSpPr>
          <p:sp>
            <p:nvSpPr>
              <p:cNvPr id="163" name="Google Shape;195;p24">
                <a:extLst>
                  <a:ext uri="{FF2B5EF4-FFF2-40B4-BE49-F238E27FC236}">
                    <a16:creationId xmlns:a16="http://schemas.microsoft.com/office/drawing/2014/main" id="{AA00B1C1-EA91-43C1-AE5C-DC446262966C}"/>
                  </a:ext>
                </a:extLst>
              </p:cNvPr>
              <p:cNvSpPr/>
              <p:nvPr/>
            </p:nvSpPr>
            <p:spPr>
              <a:xfrm>
                <a:off x="0" y="0"/>
                <a:ext cx="1505478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64" name="Google Shape;196;p24">
                <a:extLst>
                  <a:ext uri="{FF2B5EF4-FFF2-40B4-BE49-F238E27FC236}">
                    <a16:creationId xmlns:a16="http://schemas.microsoft.com/office/drawing/2014/main" id="{EC0B1995-702E-4C12-B73C-C31BA0F43222}"/>
                  </a:ext>
                </a:extLst>
              </p:cNvPr>
              <p:cNvSpPr txBox="1"/>
              <p:nvPr/>
            </p:nvSpPr>
            <p:spPr>
              <a:xfrm>
                <a:off x="82474" y="32415"/>
                <a:ext cx="1340589" cy="307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400" b="1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>
                    <a:latin typeface="맑은 고딕"/>
                    <a:ea typeface="맑은 고딕"/>
                  </a:rPr>
                  <a:t>시연 영상</a:t>
                </a:r>
                <a:endParaRPr lang="en-US">
                  <a:latin typeface="맑은 고딕"/>
                  <a:ea typeface="맑은 고딕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E0128F8-DF26-4CE1-A3D5-3EA8B6995C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5" y="2998611"/>
            <a:ext cx="819998" cy="81999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BE3924-CF0C-407A-8AD5-B652DDEF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730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401730" y="1218956"/>
            <a:ext cx="10186691" cy="29307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D81262-43A5-405F-BC01-8FAECB2E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E9DD44-1877-4219-BC8D-E28D84A7E1BD}"/>
              </a:ext>
            </a:extLst>
          </p:cNvPr>
          <p:cNvSpPr txBox="1"/>
          <p:nvPr/>
        </p:nvSpPr>
        <p:spPr>
          <a:xfrm>
            <a:off x="4424624" y="2730242"/>
            <a:ext cx="4969748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8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감사합니다</a:t>
            </a:r>
            <a:r>
              <a:rPr lang="en-US" altLang="ko-KR" sz="48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.</a:t>
            </a:r>
            <a:endParaRPr lang="ko-KR" altLang="en-US" sz="48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468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주제</a:t>
            </a:r>
            <a:endParaRPr lang="en-US" altLang="ko-KR" sz="32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900" kern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94671" y="1219200"/>
            <a:ext cx="9993750" cy="9525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746E3E-4F0B-4485-AF02-877947C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59F570A-8A7C-45BB-8D83-20D373D00D96}"/>
              </a:ext>
            </a:extLst>
          </p:cNvPr>
          <p:cNvGrpSpPr/>
          <p:nvPr/>
        </p:nvGrpSpPr>
        <p:grpSpPr>
          <a:xfrm>
            <a:off x="2518446" y="1403728"/>
            <a:ext cx="7155108" cy="5185617"/>
            <a:chOff x="3024198" y="1382663"/>
            <a:chExt cx="7155108" cy="5185617"/>
          </a:xfrm>
        </p:grpSpPr>
        <p:sp>
          <p:nvSpPr>
            <p:cNvPr id="87" name="모서리가 둥근 직사각형 64">
              <a:extLst>
                <a:ext uri="{FF2B5EF4-FFF2-40B4-BE49-F238E27FC236}">
                  <a16:creationId xmlns:a16="http://schemas.microsoft.com/office/drawing/2014/main" id="{81C982F3-8C74-43E3-92D4-BF41329E1DCD}"/>
                </a:ext>
              </a:extLst>
            </p:cNvPr>
            <p:cNvSpPr/>
            <p:nvPr/>
          </p:nvSpPr>
          <p:spPr>
            <a:xfrm>
              <a:off x="3024198" y="1382663"/>
              <a:ext cx="7155108" cy="5185617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7C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dirty="0">
                  <a:solidFill>
                    <a:srgbClr val="7C97C2"/>
                  </a:solidFill>
                </a:rPr>
                <a:t>For The Blind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7C97C2"/>
                  </a:solidFill>
                </a:rPr>
                <a:t>목 표 </a:t>
              </a:r>
              <a:r>
                <a:rPr lang="en-US" altLang="ko-KR" sz="2400" b="1" dirty="0">
                  <a:solidFill>
                    <a:srgbClr val="7C97C2"/>
                  </a:solidFill>
                </a:rPr>
                <a:t>: </a:t>
              </a:r>
              <a:r>
                <a:rPr lang="ko-KR" altLang="en-US" sz="2400" b="1" dirty="0">
                  <a:solidFill>
                    <a:srgbClr val="7C97C2"/>
                  </a:solidFill>
                </a:rPr>
                <a:t>시각장애인을 위한 안전한 길 안내</a:t>
              </a:r>
              <a:endParaRPr lang="en-US" altLang="ko-KR" sz="2400" b="1" dirty="0">
                <a:solidFill>
                  <a:srgbClr val="7C97C2"/>
                </a:solidFill>
              </a:endParaRPr>
            </a:p>
          </p:txBody>
        </p:sp>
        <p:sp>
          <p:nvSpPr>
            <p:cNvPr id="88" name="자유형 65">
              <a:extLst>
                <a:ext uri="{FF2B5EF4-FFF2-40B4-BE49-F238E27FC236}">
                  <a16:creationId xmlns:a16="http://schemas.microsoft.com/office/drawing/2014/main" id="{C6CE8E8A-678A-4C0F-905D-BB07411AC3DA}"/>
                </a:ext>
              </a:extLst>
            </p:cNvPr>
            <p:cNvSpPr/>
            <p:nvPr/>
          </p:nvSpPr>
          <p:spPr>
            <a:xfrm>
              <a:off x="3024199" y="1382663"/>
              <a:ext cx="640910" cy="526100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7C97C2"/>
            </a:solidFill>
            <a:ln>
              <a:solidFill>
                <a:srgbClr val="7C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DD5"/>
                </a:solidFill>
              </a:endParaRPr>
            </a:p>
          </p:txBody>
        </p:sp>
        <p:sp>
          <p:nvSpPr>
            <p:cNvPr id="89" name="자유형 66">
              <a:extLst>
                <a:ext uri="{FF2B5EF4-FFF2-40B4-BE49-F238E27FC236}">
                  <a16:creationId xmlns:a16="http://schemas.microsoft.com/office/drawing/2014/main" id="{0AC358E5-8509-4DA0-B898-5DDAB9F60449}"/>
                </a:ext>
              </a:extLst>
            </p:cNvPr>
            <p:cNvSpPr/>
            <p:nvPr/>
          </p:nvSpPr>
          <p:spPr>
            <a:xfrm rot="18000000">
              <a:off x="3135969" y="1438710"/>
              <a:ext cx="167619" cy="143561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1"/>
              <a:endParaRPr lang="ko-KR" altLang="en-US" sz="1200" b="1">
                <a:solidFill>
                  <a:srgbClr val="00BDD5"/>
                </a:solidFill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E26264A-A40E-4760-B6C6-3C7DF8B3424D}"/>
              </a:ext>
            </a:extLst>
          </p:cNvPr>
          <p:cNvGrpSpPr/>
          <p:nvPr/>
        </p:nvGrpSpPr>
        <p:grpSpPr>
          <a:xfrm>
            <a:off x="8721343" y="4619562"/>
            <a:ext cx="2132349" cy="2195633"/>
            <a:chOff x="9050871" y="2549674"/>
            <a:chExt cx="2387990" cy="2387990"/>
          </a:xfrm>
        </p:grpSpPr>
        <p:pic>
          <p:nvPicPr>
            <p:cNvPr id="91" name="그림 90" descr="방, 그리기이(가) 표시된 사진&#10;&#10;자동 생성된 설명">
              <a:extLst>
                <a:ext uri="{FF2B5EF4-FFF2-40B4-BE49-F238E27FC236}">
                  <a16:creationId xmlns:a16="http://schemas.microsoft.com/office/drawing/2014/main" id="{909A00B4-596D-4E7D-878F-317995B8D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71" y="2549674"/>
              <a:ext cx="2387990" cy="2387990"/>
            </a:xfrm>
            <a:prstGeom prst="rect">
              <a:avLst/>
            </a:prstGeom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CBD371F-A600-4434-91CD-47067E9AC342}"/>
                </a:ext>
              </a:extLst>
            </p:cNvPr>
            <p:cNvGrpSpPr/>
            <p:nvPr/>
          </p:nvGrpSpPr>
          <p:grpSpPr>
            <a:xfrm>
              <a:off x="9214723" y="3137898"/>
              <a:ext cx="1550228" cy="947865"/>
              <a:chOff x="9214723" y="3137898"/>
              <a:chExt cx="1550228" cy="947865"/>
            </a:xfrm>
          </p:grpSpPr>
          <p:pic>
            <p:nvPicPr>
              <p:cNvPr id="93" name="Google Shape;269;p33">
                <a:extLst>
                  <a:ext uri="{FF2B5EF4-FFF2-40B4-BE49-F238E27FC236}">
                    <a16:creationId xmlns:a16="http://schemas.microsoft.com/office/drawing/2014/main" id="{A5DCF0D1-B5E0-4EC5-AEFE-BDBA5F79A629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214723" y="3401577"/>
                <a:ext cx="652765" cy="6841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그림 8">
                <a:extLst>
                  <a:ext uri="{FF2B5EF4-FFF2-40B4-BE49-F238E27FC236}">
                    <a16:creationId xmlns:a16="http://schemas.microsoft.com/office/drawing/2014/main" id="{67D390D2-96B9-498A-A65F-907DE7B9A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7139" y="3137898"/>
                <a:ext cx="467812" cy="4663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330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10387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개발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배경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900" kern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94671" y="1219200"/>
            <a:ext cx="9993750" cy="9525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BBABE-F5D7-4D81-997C-6ABDBD36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01" y="1559436"/>
            <a:ext cx="10633974" cy="16970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D9D4C9-5EEA-4011-9349-CF905DA96C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01" y="1140621"/>
            <a:ext cx="959823" cy="959823"/>
          </a:xfrm>
          <a:prstGeom prst="rect">
            <a:avLst/>
          </a:prstGeom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03F24792-3793-4EE1-9D67-F9A3AFD79765}"/>
              </a:ext>
            </a:extLst>
          </p:cNvPr>
          <p:cNvGrpSpPr/>
          <p:nvPr/>
        </p:nvGrpSpPr>
        <p:grpSpPr>
          <a:xfrm>
            <a:off x="4008586" y="3855910"/>
            <a:ext cx="2012336" cy="2136923"/>
            <a:chOff x="4394263" y="2663525"/>
            <a:chExt cx="2012336" cy="2136923"/>
          </a:xfrm>
        </p:grpSpPr>
        <p:sp>
          <p:nvSpPr>
            <p:cNvPr id="87" name="자유형 55">
              <a:extLst>
                <a:ext uri="{FF2B5EF4-FFF2-40B4-BE49-F238E27FC236}">
                  <a16:creationId xmlns:a16="http://schemas.microsoft.com/office/drawing/2014/main" id="{E9BA0E19-A33C-4CD7-B16F-B3391A113538}"/>
                </a:ext>
              </a:extLst>
            </p:cNvPr>
            <p:cNvSpPr/>
            <p:nvPr/>
          </p:nvSpPr>
          <p:spPr>
            <a:xfrm>
              <a:off x="4394263" y="2663525"/>
              <a:ext cx="1864189" cy="2080167"/>
            </a:xfrm>
            <a:custGeom>
              <a:avLst/>
              <a:gdLst>
                <a:gd name="connsiteX0" fmla="*/ 361561 w 1864189"/>
                <a:gd name="connsiteY0" fmla="*/ 0 h 2080167"/>
                <a:gd name="connsiteX1" fmla="*/ 1512880 w 1864189"/>
                <a:gd name="connsiteY1" fmla="*/ 0 h 2080167"/>
                <a:gd name="connsiteX2" fmla="*/ 1846028 w 1864189"/>
                <a:gd name="connsiteY2" fmla="*/ 220825 h 2080167"/>
                <a:gd name="connsiteX3" fmla="*/ 1864189 w 1864189"/>
                <a:gd name="connsiteY3" fmla="*/ 279329 h 2080167"/>
                <a:gd name="connsiteX4" fmla="*/ 1819976 w 1864189"/>
                <a:gd name="connsiteY4" fmla="*/ 279329 h 2080167"/>
                <a:gd name="connsiteX5" fmla="*/ 1808741 w 1864189"/>
                <a:gd name="connsiteY5" fmla="*/ 243136 h 2080167"/>
                <a:gd name="connsiteX6" fmla="*/ 1507370 w 1864189"/>
                <a:gd name="connsiteY6" fmla="*/ 43374 h 2080167"/>
                <a:gd name="connsiteX7" fmla="*/ 367070 w 1864189"/>
                <a:gd name="connsiteY7" fmla="*/ 43374 h 2080167"/>
                <a:gd name="connsiteX8" fmla="*/ 39996 w 1864189"/>
                <a:gd name="connsiteY8" fmla="*/ 370448 h 2080167"/>
                <a:gd name="connsiteX9" fmla="*/ 39996 w 1864189"/>
                <a:gd name="connsiteY9" fmla="*/ 1707694 h 2080167"/>
                <a:gd name="connsiteX10" fmla="*/ 367070 w 1864189"/>
                <a:gd name="connsiteY10" fmla="*/ 2034768 h 2080167"/>
                <a:gd name="connsiteX11" fmla="*/ 1337837 w 1864189"/>
                <a:gd name="connsiteY11" fmla="*/ 2034768 h 2080167"/>
                <a:gd name="connsiteX12" fmla="*/ 1337837 w 1864189"/>
                <a:gd name="connsiteY12" fmla="*/ 2080167 h 2080167"/>
                <a:gd name="connsiteX13" fmla="*/ 361561 w 1864189"/>
                <a:gd name="connsiteY13" fmla="*/ 2080167 h 2080167"/>
                <a:gd name="connsiteX14" fmla="*/ 0 w 1864189"/>
                <a:gd name="connsiteY14" fmla="*/ 1718606 h 2080167"/>
                <a:gd name="connsiteX15" fmla="*/ 0 w 1864189"/>
                <a:gd name="connsiteY15" fmla="*/ 361561 h 2080167"/>
                <a:gd name="connsiteX16" fmla="*/ 361561 w 1864189"/>
                <a:gd name="connsiteY16" fmla="*/ 0 h 20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4189" h="2080167">
                  <a:moveTo>
                    <a:pt x="361561" y="0"/>
                  </a:moveTo>
                  <a:lnTo>
                    <a:pt x="1512880" y="0"/>
                  </a:lnTo>
                  <a:cubicBezTo>
                    <a:pt x="1662644" y="0"/>
                    <a:pt x="1791140" y="91055"/>
                    <a:pt x="1846028" y="220825"/>
                  </a:cubicBezTo>
                  <a:lnTo>
                    <a:pt x="1864189" y="279329"/>
                  </a:lnTo>
                  <a:lnTo>
                    <a:pt x="1819976" y="279329"/>
                  </a:lnTo>
                  <a:lnTo>
                    <a:pt x="1808741" y="243136"/>
                  </a:lnTo>
                  <a:cubicBezTo>
                    <a:pt x="1759089" y="125744"/>
                    <a:pt x="1642849" y="43374"/>
                    <a:pt x="1507370" y="43374"/>
                  </a:cubicBezTo>
                  <a:lnTo>
                    <a:pt x="367070" y="43374"/>
                  </a:lnTo>
                  <a:cubicBezTo>
                    <a:pt x="186432" y="43374"/>
                    <a:pt x="39996" y="189810"/>
                    <a:pt x="39996" y="370448"/>
                  </a:cubicBezTo>
                  <a:lnTo>
                    <a:pt x="39996" y="1707694"/>
                  </a:lnTo>
                  <a:cubicBezTo>
                    <a:pt x="39996" y="1888332"/>
                    <a:pt x="186432" y="2034768"/>
                    <a:pt x="367070" y="2034768"/>
                  </a:cubicBezTo>
                  <a:lnTo>
                    <a:pt x="1337837" y="2034768"/>
                  </a:lnTo>
                  <a:lnTo>
                    <a:pt x="1337837" y="2080167"/>
                  </a:lnTo>
                  <a:lnTo>
                    <a:pt x="361561" y="2080167"/>
                  </a:lnTo>
                  <a:cubicBezTo>
                    <a:pt x="161876" y="2080167"/>
                    <a:pt x="0" y="1918291"/>
                    <a:pt x="0" y="1718606"/>
                  </a:cubicBezTo>
                  <a:lnTo>
                    <a:pt x="0" y="361561"/>
                  </a:lnTo>
                  <a:cubicBezTo>
                    <a:pt x="0" y="161876"/>
                    <a:pt x="161876" y="0"/>
                    <a:pt x="361561" y="0"/>
                  </a:cubicBezTo>
                  <a:close/>
                </a:path>
              </a:pathLst>
            </a:custGeom>
            <a:solidFill>
              <a:srgbClr val="7C97C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C630C8E0-EBEE-4D3B-9B5D-47C73F62DD85}"/>
                </a:ext>
              </a:extLst>
            </p:cNvPr>
            <p:cNvCxnSpPr>
              <a:cxnSpLocks/>
            </p:cNvCxnSpPr>
            <p:nvPr/>
          </p:nvCxnSpPr>
          <p:spPr>
            <a:xfrm>
              <a:off x="6232743" y="2923772"/>
              <a:ext cx="173856" cy="732625"/>
            </a:xfrm>
            <a:prstGeom prst="line">
              <a:avLst/>
            </a:prstGeom>
            <a:ln w="43180">
              <a:solidFill>
                <a:srgbClr val="7C97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9FAEDAE0-2D99-45D4-899F-4D982B4BC259}"/>
                </a:ext>
              </a:extLst>
            </p:cNvPr>
            <p:cNvSpPr/>
            <p:nvPr/>
          </p:nvSpPr>
          <p:spPr>
            <a:xfrm>
              <a:off x="5732100" y="4661536"/>
              <a:ext cx="138912" cy="13891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7C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F5CBE9E-622C-40DA-94AC-61FA0E8E8D4F}"/>
              </a:ext>
            </a:extLst>
          </p:cNvPr>
          <p:cNvGrpSpPr/>
          <p:nvPr/>
        </p:nvGrpSpPr>
        <p:grpSpPr>
          <a:xfrm rot="10800000">
            <a:off x="6046438" y="3799154"/>
            <a:ext cx="2018686" cy="2136923"/>
            <a:chOff x="4394263" y="2663525"/>
            <a:chExt cx="2018686" cy="2136923"/>
          </a:xfrm>
        </p:grpSpPr>
        <p:sp>
          <p:nvSpPr>
            <p:cNvPr id="92" name="자유형 58">
              <a:extLst>
                <a:ext uri="{FF2B5EF4-FFF2-40B4-BE49-F238E27FC236}">
                  <a16:creationId xmlns:a16="http://schemas.microsoft.com/office/drawing/2014/main" id="{52DD3730-0F47-40BC-9060-3AE8A6FAF7E7}"/>
                </a:ext>
              </a:extLst>
            </p:cNvPr>
            <p:cNvSpPr/>
            <p:nvPr/>
          </p:nvSpPr>
          <p:spPr>
            <a:xfrm>
              <a:off x="4394263" y="2663525"/>
              <a:ext cx="1864189" cy="2080167"/>
            </a:xfrm>
            <a:custGeom>
              <a:avLst/>
              <a:gdLst>
                <a:gd name="connsiteX0" fmla="*/ 361561 w 1864189"/>
                <a:gd name="connsiteY0" fmla="*/ 0 h 2080167"/>
                <a:gd name="connsiteX1" fmla="*/ 1512880 w 1864189"/>
                <a:gd name="connsiteY1" fmla="*/ 0 h 2080167"/>
                <a:gd name="connsiteX2" fmla="*/ 1846028 w 1864189"/>
                <a:gd name="connsiteY2" fmla="*/ 220825 h 2080167"/>
                <a:gd name="connsiteX3" fmla="*/ 1864189 w 1864189"/>
                <a:gd name="connsiteY3" fmla="*/ 279329 h 2080167"/>
                <a:gd name="connsiteX4" fmla="*/ 1819976 w 1864189"/>
                <a:gd name="connsiteY4" fmla="*/ 279329 h 2080167"/>
                <a:gd name="connsiteX5" fmla="*/ 1808741 w 1864189"/>
                <a:gd name="connsiteY5" fmla="*/ 243136 h 2080167"/>
                <a:gd name="connsiteX6" fmla="*/ 1507370 w 1864189"/>
                <a:gd name="connsiteY6" fmla="*/ 43374 h 2080167"/>
                <a:gd name="connsiteX7" fmla="*/ 367070 w 1864189"/>
                <a:gd name="connsiteY7" fmla="*/ 43374 h 2080167"/>
                <a:gd name="connsiteX8" fmla="*/ 39996 w 1864189"/>
                <a:gd name="connsiteY8" fmla="*/ 370448 h 2080167"/>
                <a:gd name="connsiteX9" fmla="*/ 39996 w 1864189"/>
                <a:gd name="connsiteY9" fmla="*/ 1707694 h 2080167"/>
                <a:gd name="connsiteX10" fmla="*/ 367070 w 1864189"/>
                <a:gd name="connsiteY10" fmla="*/ 2034768 h 2080167"/>
                <a:gd name="connsiteX11" fmla="*/ 1337837 w 1864189"/>
                <a:gd name="connsiteY11" fmla="*/ 2034768 h 2080167"/>
                <a:gd name="connsiteX12" fmla="*/ 1337837 w 1864189"/>
                <a:gd name="connsiteY12" fmla="*/ 2080167 h 2080167"/>
                <a:gd name="connsiteX13" fmla="*/ 361561 w 1864189"/>
                <a:gd name="connsiteY13" fmla="*/ 2080167 h 2080167"/>
                <a:gd name="connsiteX14" fmla="*/ 0 w 1864189"/>
                <a:gd name="connsiteY14" fmla="*/ 1718606 h 2080167"/>
                <a:gd name="connsiteX15" fmla="*/ 0 w 1864189"/>
                <a:gd name="connsiteY15" fmla="*/ 361561 h 2080167"/>
                <a:gd name="connsiteX16" fmla="*/ 361561 w 1864189"/>
                <a:gd name="connsiteY16" fmla="*/ 0 h 20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4189" h="2080167">
                  <a:moveTo>
                    <a:pt x="361561" y="0"/>
                  </a:moveTo>
                  <a:lnTo>
                    <a:pt x="1512880" y="0"/>
                  </a:lnTo>
                  <a:cubicBezTo>
                    <a:pt x="1662644" y="0"/>
                    <a:pt x="1791140" y="91055"/>
                    <a:pt x="1846028" y="220825"/>
                  </a:cubicBezTo>
                  <a:lnTo>
                    <a:pt x="1864189" y="279329"/>
                  </a:lnTo>
                  <a:lnTo>
                    <a:pt x="1819976" y="279329"/>
                  </a:lnTo>
                  <a:lnTo>
                    <a:pt x="1808741" y="243136"/>
                  </a:lnTo>
                  <a:cubicBezTo>
                    <a:pt x="1759089" y="125744"/>
                    <a:pt x="1642849" y="43374"/>
                    <a:pt x="1507370" y="43374"/>
                  </a:cubicBezTo>
                  <a:lnTo>
                    <a:pt x="367070" y="43374"/>
                  </a:lnTo>
                  <a:cubicBezTo>
                    <a:pt x="186432" y="43374"/>
                    <a:pt x="39996" y="189810"/>
                    <a:pt x="39996" y="370448"/>
                  </a:cubicBezTo>
                  <a:lnTo>
                    <a:pt x="39996" y="1707694"/>
                  </a:lnTo>
                  <a:cubicBezTo>
                    <a:pt x="39996" y="1888332"/>
                    <a:pt x="186432" y="2034768"/>
                    <a:pt x="367070" y="2034768"/>
                  </a:cubicBezTo>
                  <a:lnTo>
                    <a:pt x="1337837" y="2034768"/>
                  </a:lnTo>
                  <a:lnTo>
                    <a:pt x="1337837" y="2080167"/>
                  </a:lnTo>
                  <a:lnTo>
                    <a:pt x="361561" y="2080167"/>
                  </a:lnTo>
                  <a:cubicBezTo>
                    <a:pt x="161876" y="2080167"/>
                    <a:pt x="0" y="1918291"/>
                    <a:pt x="0" y="1718606"/>
                  </a:cubicBezTo>
                  <a:lnTo>
                    <a:pt x="0" y="361561"/>
                  </a:lnTo>
                  <a:cubicBezTo>
                    <a:pt x="0" y="161876"/>
                    <a:pt x="161876" y="0"/>
                    <a:pt x="36156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3E4C929-2711-4354-8CBE-667239E0E97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093" y="2923772"/>
              <a:ext cx="173856" cy="732625"/>
            </a:xfrm>
            <a:prstGeom prst="line">
              <a:avLst/>
            </a:prstGeom>
            <a:ln w="4318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E56861E-3F86-4121-83CC-8CB7D202F824}"/>
                </a:ext>
              </a:extLst>
            </p:cNvPr>
            <p:cNvSpPr/>
            <p:nvPr/>
          </p:nvSpPr>
          <p:spPr>
            <a:xfrm>
              <a:off x="5732100" y="4661536"/>
              <a:ext cx="138912" cy="13891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7B04539-03E5-4A4F-8A23-C98C2B65E6F4}"/>
              </a:ext>
            </a:extLst>
          </p:cNvPr>
          <p:cNvSpPr/>
          <p:nvPr/>
        </p:nvSpPr>
        <p:spPr>
          <a:xfrm>
            <a:off x="1236481" y="4477173"/>
            <a:ext cx="2443946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스크린리더 사용 불가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 자료와 호환 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BFB4523-4E7C-49D1-B53D-0292277D0827}"/>
              </a:ext>
            </a:extLst>
          </p:cNvPr>
          <p:cNvSpPr/>
          <p:nvPr/>
        </p:nvSpPr>
        <p:spPr>
          <a:xfrm>
            <a:off x="8393283" y="4477173"/>
            <a:ext cx="2247117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잦은 지시어 사용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수업 이해에 어려움 有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6DEB7B-467E-45C9-844D-3B71B4D1C9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96" y="4537463"/>
            <a:ext cx="821391" cy="821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001A94-8177-4E74-9318-9B5A61479B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90" y="4537463"/>
            <a:ext cx="821391" cy="82139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26AC7-019C-4346-8BBF-FF86CC06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1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632847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개발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3200" b="1" i="1" kern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배경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 - </a:t>
            </a:r>
            <a:r>
              <a:rPr lang="en-US" altLang="ko-KR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COVID-19</a:t>
            </a:r>
            <a:r>
              <a:rPr lang="ko-KR" altLang="en-US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로</a:t>
            </a:r>
            <a:r>
              <a:rPr lang="en-US" altLang="ko-KR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ko-KR" altLang="en-US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인한 변화</a:t>
            </a:r>
            <a:endParaRPr lang="en-US" altLang="ko-KR" sz="24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900" kern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94671" y="1219200"/>
            <a:ext cx="9993750" cy="9525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1246188" y="5303355"/>
            <a:ext cx="168129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</a:rPr>
              <a:t>항균 필름 부착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5481006" y="5299650"/>
            <a:ext cx="119047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prstClr val="white">
                    <a:lumMod val="50000"/>
                  </a:prstClr>
                </a:solidFill>
              </a:rPr>
              <a:t>QR</a:t>
            </a: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</a:rPr>
              <a:t> 인식</a:t>
            </a:r>
            <a:endParaRPr lang="ko-KR" altLang="en-US" sz="100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D57807-34C0-4E46-BCD0-F77BAED42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28" y="2366394"/>
            <a:ext cx="2476686" cy="2476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B326A7-207D-4AE2-8504-EEBB2B12D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93" y="2117776"/>
            <a:ext cx="2725304" cy="27253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3E8E5B-3570-4DB1-8620-C815D37BF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96" y="2117776"/>
            <a:ext cx="2725304" cy="2725304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2C6943EE-3DCC-4238-AB06-6711BAF356A4}"/>
              </a:ext>
            </a:extLst>
          </p:cNvPr>
          <p:cNvSpPr/>
          <p:nvPr/>
        </p:nvSpPr>
        <p:spPr>
          <a:xfrm>
            <a:off x="9233628" y="5299650"/>
            <a:ext cx="136743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</a:rPr>
              <a:t>복지관 휴관</a:t>
            </a:r>
            <a:endParaRPr lang="ko-KR" altLang="en-US" sz="10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9D1684-460F-48A0-A641-C0DF87BC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37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BF6D5F69-2DCA-455D-AA31-8763D2B53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3" y="2102919"/>
            <a:ext cx="10088729" cy="309900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6747306" cy="1011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개발 배경 - </a:t>
            </a:r>
            <a:r>
              <a:rPr lang="ko-KR" altLang="en-US" sz="24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시각장</a:t>
            </a:r>
            <a:r>
              <a:rPr lang="en-US" altLang="ko-KR" sz="24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애인</a:t>
            </a:r>
            <a:r>
              <a:rPr lang="en-US" altLang="ko-KR" sz="24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24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스마트폰</a:t>
            </a:r>
            <a:r>
              <a:rPr lang="en-US" altLang="ko-KR" sz="24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24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사용</a:t>
            </a:r>
            <a:r>
              <a:rPr lang="en-US" altLang="ko-KR" sz="2400" b="1" i="1" kern="0" dirty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 </a:t>
            </a:r>
            <a:r>
              <a:rPr lang="en-US" altLang="ko-KR" sz="2400" b="1" i="1" kern="0" dirty="0" err="1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현황</a:t>
            </a:r>
            <a:endParaRPr lang="ko-KR" altLang="ko-KR" sz="2400" dirty="0">
              <a:ea typeface="맑은 고딕" panose="020F0502020204030204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94671" y="1219200"/>
            <a:ext cx="9993750" cy="9525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8610600" y="2112442"/>
            <a:ext cx="164254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>
                <a:solidFill>
                  <a:srgbClr val="7C97C2"/>
                </a:solidFill>
                <a:ea typeface="맑은 고딕"/>
              </a:rPr>
              <a:t>약 60</a:t>
            </a:r>
            <a:r>
              <a:rPr lang="en-US" altLang="ko-KR" sz="2800">
                <a:solidFill>
                  <a:srgbClr val="7C97C2"/>
                </a:solidFill>
                <a:ea typeface="맑은 고딕"/>
              </a:rPr>
              <a:t>%</a:t>
            </a:r>
            <a:endParaRPr lang="en-US" altLang="ko-KR" sz="2800" b="1">
              <a:solidFill>
                <a:srgbClr val="7C97C2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A87C5-D7CA-4C0D-9DFD-0198FD784930}"/>
              </a:ext>
            </a:extLst>
          </p:cNvPr>
          <p:cNvSpPr txBox="1"/>
          <p:nvPr/>
        </p:nvSpPr>
        <p:spPr>
          <a:xfrm>
            <a:off x="9677677" y="5447528"/>
            <a:ext cx="16889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rgbClr val="BFBFBF"/>
                </a:solidFill>
                <a:ea typeface="맑은 고딕"/>
              </a:rPr>
              <a:t>출처 </a:t>
            </a:r>
            <a:r>
              <a:rPr lang="en-US" altLang="ko-KR" sz="1000">
                <a:solidFill>
                  <a:srgbClr val="BFBFBF"/>
                </a:solidFill>
                <a:ea typeface="맑은 고딕"/>
              </a:rPr>
              <a:t>: </a:t>
            </a:r>
            <a:r>
              <a:rPr lang="en-US" altLang="ko-KR" sz="1000" err="1">
                <a:solidFill>
                  <a:srgbClr val="BFBFBF"/>
                </a:solidFill>
                <a:ea typeface="맑은 고딕"/>
              </a:rPr>
              <a:t>통계청</a:t>
            </a:r>
            <a:r>
              <a:rPr lang="en-US" altLang="ko-KR" sz="1000">
                <a:solidFill>
                  <a:srgbClr val="BFBFBF"/>
                </a:solidFill>
                <a:ea typeface="맑은 고딕"/>
              </a:rPr>
              <a:t> [</a:t>
            </a:r>
            <a:r>
              <a:rPr lang="ko-KR" altLang="en-US" sz="1000">
                <a:solidFill>
                  <a:srgbClr val="BFBFBF"/>
                </a:solidFill>
                <a:ea typeface="맑은 고딕"/>
              </a:rPr>
              <a:t>보건복지부]</a:t>
            </a:r>
            <a:endParaRPr lang="en-US" altLang="ko-KR" sz="1000">
              <a:solidFill>
                <a:srgbClr val="BFBFBF"/>
              </a:solidFill>
              <a:latin typeface="맑은 고딕"/>
              <a:ea typeface="맑은 고딕"/>
              <a:cs typeface="Malgun Gothic"/>
              <a:sym typeface="Malgun Gothic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48BEFC-29A8-4FF8-AC6A-250340E6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9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개발 배경 </a:t>
            </a:r>
            <a:r>
              <a:rPr lang="en-US" altLang="ko-KR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- </a:t>
            </a:r>
            <a:r>
              <a:rPr lang="ko-KR" altLang="en-US" sz="24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인하대 후문 실태</a:t>
            </a:r>
            <a:endParaRPr lang="en-US" altLang="ko-KR" sz="24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94671" y="1219200"/>
            <a:ext cx="9993750" cy="9525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4F842C-4E7D-4B8D-AD08-E3DFB2687997}"/>
              </a:ext>
            </a:extLst>
          </p:cNvPr>
          <p:cNvGrpSpPr/>
          <p:nvPr/>
        </p:nvGrpSpPr>
        <p:grpSpPr>
          <a:xfrm>
            <a:off x="2091570" y="1703737"/>
            <a:ext cx="3187674" cy="4729182"/>
            <a:chOff x="1634370" y="1703737"/>
            <a:chExt cx="3187674" cy="4729182"/>
          </a:xfrm>
        </p:grpSpPr>
        <p:pic>
          <p:nvPicPr>
            <p:cNvPr id="81" name="그림 80" descr="실외, 도로, 거리, 건물이(가) 표시된 사진&#10;&#10;자동 생성된 설명">
              <a:extLst>
                <a:ext uri="{FF2B5EF4-FFF2-40B4-BE49-F238E27FC236}">
                  <a16:creationId xmlns:a16="http://schemas.microsoft.com/office/drawing/2014/main" id="{3A32F5CC-6236-4770-A5DF-65A9F69DC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4370" y="1703737"/>
              <a:ext cx="3187674" cy="4254170"/>
            </a:xfrm>
            <a:prstGeom prst="rect">
              <a:avLst/>
            </a:prstGeom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88297E6-662B-428E-AB02-9D8E5A74D096}"/>
                </a:ext>
              </a:extLst>
            </p:cNvPr>
            <p:cNvSpPr/>
            <p:nvPr/>
          </p:nvSpPr>
          <p:spPr>
            <a:xfrm>
              <a:off x="1990528" y="6059034"/>
              <a:ext cx="2475358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음향 신호기가 없는 신호등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]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08E512-4155-42E3-BD75-CF1C8EC4694C}"/>
              </a:ext>
            </a:extLst>
          </p:cNvPr>
          <p:cNvGrpSpPr/>
          <p:nvPr/>
        </p:nvGrpSpPr>
        <p:grpSpPr>
          <a:xfrm>
            <a:off x="6912758" y="1703737"/>
            <a:ext cx="3232003" cy="4729182"/>
            <a:chOff x="7369958" y="1703737"/>
            <a:chExt cx="3232003" cy="4729182"/>
          </a:xfrm>
        </p:grpSpPr>
        <p:pic>
          <p:nvPicPr>
            <p:cNvPr id="64" name="Google Shape;205;p7">
              <a:extLst>
                <a:ext uri="{FF2B5EF4-FFF2-40B4-BE49-F238E27FC236}">
                  <a16:creationId xmlns:a16="http://schemas.microsoft.com/office/drawing/2014/main" id="{8125B219-2647-4409-9C59-F576EA1FED7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69958" y="1703737"/>
              <a:ext cx="3232003" cy="4254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620DE19-7805-477A-8605-35C44EDD1B45}"/>
                </a:ext>
              </a:extLst>
            </p:cNvPr>
            <p:cNvSpPr/>
            <p:nvPr/>
          </p:nvSpPr>
          <p:spPr>
            <a:xfrm>
              <a:off x="7447719" y="6059034"/>
              <a:ext cx="3076484" cy="373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인도와 차도의 구분이 모호한 도로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]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3C14D6-35B0-4BA7-99E7-EE47A2D7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유사 사례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594671" y="1219200"/>
            <a:ext cx="9993750" cy="9525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3C14D6-35B0-4BA7-99E7-EE47A2D7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2C1C3166-3B45-49B0-BEA7-A04A18E80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1" y="2647950"/>
            <a:ext cx="2808862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845995B-C0D1-43D6-8323-EBA9C88E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42" y="2647950"/>
            <a:ext cx="21621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7925668-BD9C-4615-B5B7-1E349B6B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667" y="2647950"/>
            <a:ext cx="1545091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F5E791A-8833-48EE-9A5D-7E00C768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590" y="2438400"/>
            <a:ext cx="1128324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5DFE6F-E54C-4A4E-B06B-77807692E2BB}"/>
              </a:ext>
            </a:extLst>
          </p:cNvPr>
          <p:cNvSpPr/>
          <p:nvPr/>
        </p:nvSpPr>
        <p:spPr>
          <a:xfrm>
            <a:off x="1052927" y="4210050"/>
            <a:ext cx="1892350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err="1">
                <a:ea typeface="맑은 고딕"/>
              </a:rPr>
              <a:t>RightHear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267C92-841D-4691-8D2B-A8A59BE569AE}"/>
              </a:ext>
            </a:extLst>
          </p:cNvPr>
          <p:cNvSpPr/>
          <p:nvPr/>
        </p:nvSpPr>
        <p:spPr>
          <a:xfrm>
            <a:off x="4471508" y="4210050"/>
            <a:ext cx="18923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err="1"/>
              <a:t>wayfindr</a:t>
            </a:r>
            <a:endParaRPr lang="en-US" altLang="ko-KR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35486E-CF59-4B60-A80B-11566DDA1893}"/>
              </a:ext>
            </a:extLst>
          </p:cNvPr>
          <p:cNvSpPr/>
          <p:nvPr/>
        </p:nvSpPr>
        <p:spPr>
          <a:xfrm>
            <a:off x="7278798" y="4215084"/>
            <a:ext cx="18923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/>
              <a:t>강남 지팡이</a:t>
            </a:r>
            <a:endParaRPr lang="en-US" altLang="ko-KR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6FEF25-0E88-47A1-B3E8-FFB50E52DD8D}"/>
              </a:ext>
            </a:extLst>
          </p:cNvPr>
          <p:cNvSpPr/>
          <p:nvPr/>
        </p:nvSpPr>
        <p:spPr>
          <a:xfrm>
            <a:off x="9629316" y="4210050"/>
            <a:ext cx="18923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/>
              <a:t>커뮤니티 맵핑</a:t>
            </a:r>
            <a:endParaRPr lang="en-US" altLang="ko-KR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620BAC7-4821-4A35-BDCC-5CA63E022C47}"/>
              </a:ext>
            </a:extLst>
          </p:cNvPr>
          <p:cNvSpPr/>
          <p:nvPr/>
        </p:nvSpPr>
        <p:spPr>
          <a:xfrm>
            <a:off x="9656513" y="4664342"/>
            <a:ext cx="1892350" cy="373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ea typeface="맑은 고딕"/>
              </a:rPr>
              <a:t>낮은 참여도</a:t>
            </a:r>
            <a:endParaRPr lang="en-US" altLang="ko-KR" sz="1400">
              <a:ea typeface="맑은 고딕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F83FE6-3F99-420F-BF48-52A45256A039}"/>
              </a:ext>
            </a:extLst>
          </p:cNvPr>
          <p:cNvSpPr/>
          <p:nvPr/>
        </p:nvSpPr>
        <p:spPr>
          <a:xfrm>
            <a:off x="1029481" y="4746403"/>
            <a:ext cx="1892350" cy="373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ea typeface="맑은 고딕"/>
              </a:rPr>
              <a:t>한국어 미지원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A4D0CDA-4D46-4522-A136-EF51C38C35AB}"/>
              </a:ext>
            </a:extLst>
          </p:cNvPr>
          <p:cNvSpPr/>
          <p:nvPr/>
        </p:nvSpPr>
        <p:spPr>
          <a:xfrm>
            <a:off x="4095091" y="4658481"/>
            <a:ext cx="2645183" cy="37974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ea typeface="맑은 고딕"/>
              </a:rPr>
              <a:t>런던 내 지하철에서만 작동</a:t>
            </a:r>
            <a:endParaRPr lang="en-US" altLang="ko-KR" sz="1400">
              <a:ea typeface="맑은 고딕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3558D74-ED9F-4D78-BBD7-4E1ECF435CAD}"/>
              </a:ext>
            </a:extLst>
          </p:cNvPr>
          <p:cNvSpPr/>
          <p:nvPr/>
        </p:nvSpPr>
        <p:spPr>
          <a:xfrm>
            <a:off x="7255352" y="4651044"/>
            <a:ext cx="1932035" cy="373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/>
              <a:t>사용 가능 지역 제한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096079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735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i="1" kern="0">
                <a:ln w="12700">
                  <a:noFill/>
                </a:ln>
                <a:solidFill>
                  <a:srgbClr val="7C97C2"/>
                </a:solidFill>
                <a:ea typeface="맑은 고딕"/>
              </a:rPr>
              <a:t>차별성</a:t>
            </a:r>
            <a:endParaRPr lang="en-US" altLang="ko-KR" sz="2400" b="1" i="1" kern="0">
              <a:ln w="12700">
                <a:noFill/>
              </a:ln>
              <a:solidFill>
                <a:srgbClr val="7C97C2"/>
              </a:solidFill>
              <a:ea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94671" y="1219200"/>
            <a:ext cx="9993750" cy="9525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3C14D6-35B0-4BA7-99E7-EE47A2D7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6D0303-0FB6-41EE-B6AC-E631A61843C9}"/>
              </a:ext>
            </a:extLst>
          </p:cNvPr>
          <p:cNvSpPr/>
          <p:nvPr/>
        </p:nvSpPr>
        <p:spPr>
          <a:xfrm>
            <a:off x="519793" y="4187702"/>
            <a:ext cx="189235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/>
              <a:t>터치 기능</a:t>
            </a:r>
            <a:endParaRPr lang="en-US" altLang="ko-KR" sz="240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A1F888-2F5A-4228-9AA2-8B268D23F202}"/>
              </a:ext>
            </a:extLst>
          </p:cNvPr>
          <p:cNvSpPr/>
          <p:nvPr/>
        </p:nvSpPr>
        <p:spPr>
          <a:xfrm>
            <a:off x="3615326" y="4187702"/>
            <a:ext cx="1922515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ea typeface="맑은 고딕"/>
              </a:rPr>
              <a:t>서비스 지역</a:t>
            </a:r>
            <a:endParaRPr lang="en-US" altLang="ko-KR" sz="2400">
              <a:ea typeface="맑은 고딕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756902-0F30-48CB-9AAB-5ABA19910C84}"/>
              </a:ext>
            </a:extLst>
          </p:cNvPr>
          <p:cNvSpPr/>
          <p:nvPr/>
        </p:nvSpPr>
        <p:spPr>
          <a:xfrm>
            <a:off x="6538687" y="4187702"/>
            <a:ext cx="2443946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ea typeface="맑은 고딕"/>
              </a:rPr>
              <a:t>경고 안내</a:t>
            </a:r>
            <a:endParaRPr lang="en-US" altLang="ko-KR" sz="2400">
              <a:ea typeface="맑은 고딕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B1C02A3-B0EC-4C23-958F-2266598343E9}"/>
              </a:ext>
            </a:extLst>
          </p:cNvPr>
          <p:cNvSpPr/>
          <p:nvPr/>
        </p:nvSpPr>
        <p:spPr>
          <a:xfrm>
            <a:off x="9399105" y="4187702"/>
            <a:ext cx="2443946" cy="5749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ea typeface="맑은 고딕"/>
              </a:rPr>
              <a:t>신호등 안내</a:t>
            </a:r>
            <a:endParaRPr lang="en-US" altLang="ko-KR" sz="2400">
              <a:ea typeface="맑은 고딕"/>
            </a:endParaRPr>
          </a:p>
        </p:txBody>
      </p:sp>
      <p:pic>
        <p:nvPicPr>
          <p:cNvPr id="56" name="그림 9">
            <a:extLst>
              <a:ext uri="{FF2B5EF4-FFF2-40B4-BE49-F238E27FC236}">
                <a16:creationId xmlns:a16="http://schemas.microsoft.com/office/drawing/2014/main" id="{3A620246-FFCD-4766-9084-F02B1D15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032491" y="2602172"/>
            <a:ext cx="1379652" cy="1371440"/>
          </a:xfrm>
          <a:prstGeom prst="rect">
            <a:avLst/>
          </a:prstGeom>
        </p:spPr>
      </p:pic>
      <p:pic>
        <p:nvPicPr>
          <p:cNvPr id="57" name="그림 12">
            <a:extLst>
              <a:ext uri="{FF2B5EF4-FFF2-40B4-BE49-F238E27FC236}">
                <a16:creationId xmlns:a16="http://schemas.microsoft.com/office/drawing/2014/main" id="{3B7E447B-0A89-4F3A-A5A9-4D3A67E6B0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7145165" y="2634900"/>
            <a:ext cx="1379652" cy="1342865"/>
          </a:xfrm>
          <a:prstGeom prst="rect">
            <a:avLst/>
          </a:prstGeom>
        </p:spPr>
      </p:pic>
      <p:pic>
        <p:nvPicPr>
          <p:cNvPr id="58" name="그림 14">
            <a:extLst>
              <a:ext uri="{FF2B5EF4-FFF2-40B4-BE49-F238E27FC236}">
                <a16:creationId xmlns:a16="http://schemas.microsoft.com/office/drawing/2014/main" id="{C12142C9-C727-4035-9488-700C105065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3886758" y="2606325"/>
            <a:ext cx="1379652" cy="1371440"/>
          </a:xfrm>
          <a:prstGeom prst="rect">
            <a:avLst/>
          </a:prstGeom>
        </p:spPr>
      </p:pic>
      <p:pic>
        <p:nvPicPr>
          <p:cNvPr id="59" name="그림 15">
            <a:extLst>
              <a:ext uri="{FF2B5EF4-FFF2-40B4-BE49-F238E27FC236}">
                <a16:creationId xmlns:a16="http://schemas.microsoft.com/office/drawing/2014/main" id="{F8FDBAF0-C4D6-4393-8CBF-9A8A3FF1D7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9933005" y="2602173"/>
            <a:ext cx="1379652" cy="137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0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C679A9703AA48489C52028D9F035869" ma:contentTypeVersion="2" ma:contentTypeDescription="새 문서를 만듭니다." ma:contentTypeScope="" ma:versionID="bb8c9c6fb69c89a9774723aee6b134d6">
  <xsd:schema xmlns:xsd="http://www.w3.org/2001/XMLSchema" xmlns:xs="http://www.w3.org/2001/XMLSchema" xmlns:p="http://schemas.microsoft.com/office/2006/metadata/properties" xmlns:ns3="9541d85a-6938-4f3f-8d8d-6cabc8153785" targetNamespace="http://schemas.microsoft.com/office/2006/metadata/properties" ma:root="true" ma:fieldsID="5ddfe9f29dd60e4e58b1a5a0a23b30f9" ns3:_="">
    <xsd:import namespace="9541d85a-6938-4f3f-8d8d-6cabc81537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41d85a-6938-4f3f-8d8d-6cabc81537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B22B85-48FB-4906-AE9B-FE25268BEE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A0FCDC-D196-40AC-92BB-2F2F4C9375DA}">
  <ds:schemaRefs>
    <ds:schemaRef ds:uri="9541d85a-6938-4f3f-8d8d-6cabc81537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D5DEE4D-585A-45EA-84BF-609BF2D1B105}">
  <ds:schemaRefs>
    <ds:schemaRef ds:uri="9541d85a-6938-4f3f-8d8d-6cabc815378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356</Words>
  <Application>Microsoft Office PowerPoint</Application>
  <PresentationFormat>와이드스크린</PresentationFormat>
  <Paragraphs>105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맑은 고딕</vt:lpstr>
      <vt:lpstr>배달의민족 연성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 영주</cp:lastModifiedBy>
  <cp:revision>3</cp:revision>
  <dcterms:created xsi:type="dcterms:W3CDTF">2020-10-01T01:25:49Z</dcterms:created>
  <dcterms:modified xsi:type="dcterms:W3CDTF">2020-12-14T17:50:03Z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0x010100BC679A9703AA48489C52028D9F035869</vt:lpwstr>
  </property>
</Properties>
</file>